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</p:sldIdLst>
  <p:sldSz cx="7772400" cy="10058400"/>
  <p:notesSz cx="7010400" cy="9296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C13CF-BA12-4521-9406-62184183D21C}" v="24" dt="2025-02-07T17:53:48.18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68" y="-18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any A" userId="f545a50fcdbe12de" providerId="LiveId" clId="{63EC13CF-BA12-4521-9406-62184183D21C}"/>
    <pc:docChg chg="undo custSel modSld">
      <pc:chgData name="Brittany A" userId="f545a50fcdbe12de" providerId="LiveId" clId="{63EC13CF-BA12-4521-9406-62184183D21C}" dt="2025-02-07T17:54:01.414" v="571" actId="1076"/>
      <pc:docMkLst>
        <pc:docMk/>
      </pc:docMkLst>
      <pc:sldChg chg="modSp mod">
        <pc:chgData name="Brittany A" userId="f545a50fcdbe12de" providerId="LiveId" clId="{63EC13CF-BA12-4521-9406-62184183D21C}" dt="2025-02-07T17:44:56.843" v="493" actId="20577"/>
        <pc:sldMkLst>
          <pc:docMk/>
          <pc:sldMk cId="0" sldId="256"/>
        </pc:sldMkLst>
        <pc:spChg chg="mod">
          <ac:chgData name="Brittany A" userId="f545a50fcdbe12de" providerId="LiveId" clId="{63EC13CF-BA12-4521-9406-62184183D21C}" dt="2025-02-07T17:44:56.843" v="493" actId="20577"/>
          <ac:spMkLst>
            <pc:docMk/>
            <pc:sldMk cId="0" sldId="256"/>
            <ac:spMk id="14" creationId="{00000000-0000-0000-0000-000000000000}"/>
          </ac:spMkLst>
        </pc:spChg>
      </pc:sldChg>
      <pc:sldChg chg="addSp delSp modSp mod">
        <pc:chgData name="Brittany A" userId="f545a50fcdbe12de" providerId="LiveId" clId="{63EC13CF-BA12-4521-9406-62184183D21C}" dt="2025-02-07T17:26:11.429" v="433" actId="1076"/>
        <pc:sldMkLst>
          <pc:docMk/>
          <pc:sldMk cId="0" sldId="261"/>
        </pc:sldMkLst>
        <pc:spChg chg="mod">
          <ac:chgData name="Brittany A" userId="f545a50fcdbe12de" providerId="LiveId" clId="{63EC13CF-BA12-4521-9406-62184183D21C}" dt="2025-02-07T17:25:34.360" v="430" actId="20577"/>
          <ac:spMkLst>
            <pc:docMk/>
            <pc:sldMk cId="0" sldId="261"/>
            <ac:spMk id="19" creationId="{00000000-0000-0000-0000-000000000000}"/>
          </ac:spMkLst>
        </pc:spChg>
        <pc:spChg chg="del">
          <ac:chgData name="Brittany A" userId="f545a50fcdbe12de" providerId="LiveId" clId="{63EC13CF-BA12-4521-9406-62184183D21C}" dt="2025-02-07T17:25:03.697" v="407" actId="478"/>
          <ac:spMkLst>
            <pc:docMk/>
            <pc:sldMk cId="0" sldId="261"/>
            <ac:spMk id="22" creationId="{00000000-0000-0000-0000-000000000000}"/>
          </ac:spMkLst>
        </pc:spChg>
        <pc:spChg chg="del mod">
          <ac:chgData name="Brittany A" userId="f545a50fcdbe12de" providerId="LiveId" clId="{63EC13CF-BA12-4521-9406-62184183D21C}" dt="2025-02-07T17:25:00.604" v="406" actId="478"/>
          <ac:spMkLst>
            <pc:docMk/>
            <pc:sldMk cId="0" sldId="261"/>
            <ac:spMk id="23" creationId="{00000000-0000-0000-0000-000000000000}"/>
          </ac:spMkLst>
        </pc:spChg>
        <pc:spChg chg="mod">
          <ac:chgData name="Brittany A" userId="f545a50fcdbe12de" providerId="LiveId" clId="{63EC13CF-BA12-4521-9406-62184183D21C}" dt="2025-02-07T17:26:00.672" v="431" actId="1076"/>
          <ac:spMkLst>
            <pc:docMk/>
            <pc:sldMk cId="0" sldId="261"/>
            <ac:spMk id="24" creationId="{00000000-0000-0000-0000-000000000000}"/>
          </ac:spMkLst>
        </pc:spChg>
        <pc:spChg chg="mod">
          <ac:chgData name="Brittany A" userId="f545a50fcdbe12de" providerId="LiveId" clId="{63EC13CF-BA12-4521-9406-62184183D21C}" dt="2025-02-07T17:26:05.883" v="432" actId="1076"/>
          <ac:spMkLst>
            <pc:docMk/>
            <pc:sldMk cId="0" sldId="261"/>
            <ac:spMk id="25" creationId="{00000000-0000-0000-0000-000000000000}"/>
          </ac:spMkLst>
        </pc:spChg>
        <pc:spChg chg="mod">
          <ac:chgData name="Brittany A" userId="f545a50fcdbe12de" providerId="LiveId" clId="{63EC13CF-BA12-4521-9406-62184183D21C}" dt="2025-02-07T17:26:11.429" v="433" actId="1076"/>
          <ac:spMkLst>
            <pc:docMk/>
            <pc:sldMk cId="0" sldId="261"/>
            <ac:spMk id="26" creationId="{00000000-0000-0000-0000-000000000000}"/>
          </ac:spMkLst>
        </pc:spChg>
        <pc:spChg chg="mod">
          <ac:chgData name="Brittany A" userId="f545a50fcdbe12de" providerId="LiveId" clId="{63EC13CF-BA12-4521-9406-62184183D21C}" dt="2025-02-07T17:23:16.703" v="190" actId="1076"/>
          <ac:spMkLst>
            <pc:docMk/>
            <pc:sldMk cId="0" sldId="261"/>
            <ac:spMk id="33" creationId="{6E22AAA4-16E0-8DC1-4AFF-0C98E464306E}"/>
          </ac:spMkLst>
        </pc:spChg>
        <pc:spChg chg="add del mod">
          <ac:chgData name="Brittany A" userId="f545a50fcdbe12de" providerId="LiveId" clId="{63EC13CF-BA12-4521-9406-62184183D21C}" dt="2025-02-07T17:22:58.830" v="166" actId="11529"/>
          <ac:spMkLst>
            <pc:docMk/>
            <pc:sldMk cId="0" sldId="261"/>
            <ac:spMk id="34" creationId="{A197CB5C-B10E-8E75-8930-8E0E0B651DF7}"/>
          </ac:spMkLst>
        </pc:spChg>
      </pc:sldChg>
      <pc:sldChg chg="delSp modSp mod">
        <pc:chgData name="Brittany A" userId="f545a50fcdbe12de" providerId="LiveId" clId="{63EC13CF-BA12-4521-9406-62184183D21C}" dt="2025-02-07T17:54:01.414" v="571" actId="1076"/>
        <pc:sldMkLst>
          <pc:docMk/>
          <pc:sldMk cId="0" sldId="263"/>
        </pc:sldMkLst>
        <pc:spChg chg="mod">
          <ac:chgData name="Brittany A" userId="f545a50fcdbe12de" providerId="LiveId" clId="{63EC13CF-BA12-4521-9406-62184183D21C}" dt="2025-02-07T17:54:01.414" v="571" actId="1076"/>
          <ac:spMkLst>
            <pc:docMk/>
            <pc:sldMk cId="0" sldId="263"/>
            <ac:spMk id="14" creationId="{00000000-0000-0000-0000-000000000000}"/>
          </ac:spMkLst>
        </pc:spChg>
        <pc:spChg chg="del">
          <ac:chgData name="Brittany A" userId="f545a50fcdbe12de" providerId="LiveId" clId="{63EC13CF-BA12-4521-9406-62184183D21C}" dt="2025-02-07T17:52:07.453" v="496" actId="478"/>
          <ac:spMkLst>
            <pc:docMk/>
            <pc:sldMk cId="0" sldId="263"/>
            <ac:spMk id="15" creationId="{00000000-0000-0000-0000-000000000000}"/>
          </ac:spMkLst>
        </pc:spChg>
        <pc:spChg chg="del">
          <ac:chgData name="Brittany A" userId="f545a50fcdbe12de" providerId="LiveId" clId="{63EC13CF-BA12-4521-9406-62184183D21C}" dt="2025-02-07T17:52:05.154" v="494" actId="478"/>
          <ac:spMkLst>
            <pc:docMk/>
            <pc:sldMk cId="0" sldId="263"/>
            <ac:spMk id="16" creationId="{00000000-0000-0000-0000-000000000000}"/>
          </ac:spMkLst>
        </pc:spChg>
        <pc:spChg chg="del">
          <ac:chgData name="Brittany A" userId="f545a50fcdbe12de" providerId="LiveId" clId="{63EC13CF-BA12-4521-9406-62184183D21C}" dt="2025-02-07T17:52:06.706" v="495" actId="478"/>
          <ac:spMkLst>
            <pc:docMk/>
            <pc:sldMk cId="0" sldId="263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13" cy="466581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556" y="0"/>
            <a:ext cx="3038413" cy="466581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r">
              <a:defRPr sz="1100"/>
            </a:lvl1pPr>
          </a:lstStyle>
          <a:p>
            <a:fld id="{322CD612-B74A-46D9-998E-D7236390799C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622" tIns="41811" rIns="83622" bIns="418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13" y="4473600"/>
            <a:ext cx="5607175" cy="3660750"/>
          </a:xfrm>
          <a:prstGeom prst="rect">
            <a:avLst/>
          </a:prstGeom>
        </p:spPr>
        <p:txBody>
          <a:bodyPr vert="horz" lIns="83622" tIns="41811" rIns="83622" bIns="418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20"/>
            <a:ext cx="3038413" cy="466581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556" y="8829820"/>
            <a:ext cx="3038413" cy="466581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r">
              <a:defRPr sz="1100"/>
            </a:lvl1pPr>
          </a:lstStyle>
          <a:p>
            <a:fld id="{BBD647AE-9EFB-4498-AA00-0B45032F8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55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77F1D-0456-40A6-8CCD-CF601EE8313F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BB861-8367-4E34-B325-0AF3E13B9055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37C76-C6D4-40A5-9615-709CDE10C154}" type="datetime1">
              <a:rPr lang="en-US" smtClean="0"/>
              <a:t>2/7/2025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F17FF-4388-40E9-9F6D-54EF83E6B35E}" type="datetime1">
              <a:rPr lang="en-US" smtClean="0"/>
              <a:t>2/7/2025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BC0F9-7C66-4277-B6EB-928C20EF96F4}" type="datetime1">
              <a:rPr lang="en-US" smtClean="0"/>
              <a:t>2/7/2025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57647" y="9272969"/>
            <a:ext cx="1814195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91345-C825-4B83-8264-04634BB28011}" type="datetime1">
              <a:rPr lang="en-US" smtClean="0"/>
              <a:t>2/7/2025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01700" y="9272969"/>
            <a:ext cx="68961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‹#›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9627" y="440665"/>
            <a:ext cx="2683510" cy="731482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indent="-2540" algn="ctr">
              <a:lnSpc>
                <a:spcPct val="95900"/>
              </a:lnSpc>
              <a:spcBef>
                <a:spcPts val="175"/>
              </a:spcBef>
              <a:tabLst>
                <a:tab pos="958215" algn="l"/>
              </a:tabLst>
            </a:pPr>
            <a:r>
              <a:rPr sz="1600" b="1" dirty="0">
                <a:latin typeface="Arial"/>
                <a:cs typeface="Arial"/>
              </a:rPr>
              <a:t>FAMILY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CHILD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CARE </a:t>
            </a:r>
            <a:r>
              <a:rPr sz="1600" b="1" dirty="0">
                <a:latin typeface="Arial"/>
                <a:cs typeface="Arial"/>
              </a:rPr>
              <a:t>ENROLLMENT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PACKET </a:t>
            </a:r>
            <a:r>
              <a:rPr lang="en-US" sz="1600" b="1" spc="-10" dirty="0">
                <a:latin typeface="Arial"/>
                <a:cs typeface="Arial"/>
              </a:rPr>
              <a:t>For C</a:t>
            </a:r>
            <a:r>
              <a:rPr lang="en-US" sz="1600" b="1" dirty="0">
                <a:latin typeface="Arial"/>
                <a:cs typeface="Arial"/>
              </a:rPr>
              <a:t>hildren ages 2-5 years old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281112"/>
            <a:ext cx="4110990" cy="61468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algn="just">
              <a:lnSpc>
                <a:spcPct val="95700"/>
              </a:lnSpc>
              <a:spcBef>
                <a:spcPts val="145"/>
              </a:spcBef>
            </a:pPr>
            <a:r>
              <a:rPr sz="1000" b="1" dirty="0">
                <a:latin typeface="Arial"/>
                <a:cs typeface="Arial"/>
              </a:rPr>
              <a:t>Please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fill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out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these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forms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completely.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If</a:t>
            </a:r>
            <a:r>
              <a:rPr sz="1000" b="1" spc="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question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does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not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apply </a:t>
            </a:r>
            <a:r>
              <a:rPr sz="1000" b="1" dirty="0">
                <a:latin typeface="Arial"/>
                <a:cs typeface="Arial"/>
              </a:rPr>
              <a:t>to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your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child,</a:t>
            </a:r>
            <a:r>
              <a:rPr sz="1000" b="1" spc="8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write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N/A</a:t>
            </a:r>
            <a:r>
              <a:rPr sz="1000" b="1" spc="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(not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applicable).</a:t>
            </a:r>
            <a:r>
              <a:rPr sz="1000" b="1" spc="8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The</a:t>
            </a:r>
            <a:r>
              <a:rPr sz="1000" b="1" spc="7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forms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must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be</a:t>
            </a:r>
            <a:r>
              <a:rPr sz="1000" b="1" spc="8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the </a:t>
            </a:r>
            <a:r>
              <a:rPr sz="1000" b="1" dirty="0">
                <a:latin typeface="Arial"/>
                <a:cs typeface="Arial"/>
              </a:rPr>
              <a:t>educator’s</a:t>
            </a:r>
            <a:r>
              <a:rPr sz="1000" b="1" spc="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possession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on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before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the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first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day</a:t>
            </a:r>
            <a:r>
              <a:rPr sz="1000" b="1" spc="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your</a:t>
            </a:r>
            <a:r>
              <a:rPr sz="1000" b="1" spc="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child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begins </a:t>
            </a:r>
            <a:r>
              <a:rPr sz="1000" b="1" dirty="0">
                <a:latin typeface="Arial"/>
                <a:cs typeface="Arial"/>
              </a:rPr>
              <a:t>care.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Please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notify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your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educator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if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any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the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information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changes.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8550" y="2148704"/>
            <a:ext cx="3792854" cy="200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60"/>
              </a:lnSpc>
              <a:spcBef>
                <a:spcPts val="100"/>
              </a:spcBef>
            </a:pPr>
            <a:r>
              <a:rPr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General</a:t>
            </a:r>
            <a:endParaRPr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8550" y="2515025"/>
            <a:ext cx="5967730" cy="6240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093085" algn="l"/>
                <a:tab pos="5954395" algn="l"/>
              </a:tabLst>
            </a:pPr>
            <a:r>
              <a:rPr sz="1000" dirty="0">
                <a:latin typeface="Arial"/>
                <a:cs typeface="Arial"/>
              </a:rPr>
              <a:t>Child's full name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Date of Birth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lang="en-US" sz="1000" u="sng" dirty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3093085" algn="l"/>
                <a:tab pos="5954395" algn="l"/>
              </a:tabLst>
            </a:pPr>
            <a:endParaRPr lang="en-US" sz="1000" u="sng" dirty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700" algn="just">
              <a:spcBef>
                <a:spcPts val="95"/>
              </a:spcBef>
              <a:tabLst>
                <a:tab pos="3093085" algn="l"/>
                <a:tab pos="5954395" algn="l"/>
              </a:tabLst>
            </a:pPr>
            <a:r>
              <a:rPr lang="en-US" sz="1000" dirty="0">
                <a:latin typeface="Arial"/>
                <a:cs typeface="Arial"/>
              </a:rPr>
              <a:t>Date of Admission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000" u="none" spc="500" dirty="0">
                <a:latin typeface="Arial"/>
                <a:cs typeface="Arial"/>
              </a:rPr>
              <a:t> </a:t>
            </a:r>
            <a:r>
              <a:rPr lang="en-US" sz="1000" u="none" dirty="0">
                <a:latin typeface="Arial"/>
                <a:cs typeface="Arial"/>
              </a:rPr>
              <a:t>Age at Admission: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lang="en-US" sz="1000" dirty="0">
              <a:latin typeface="Arial"/>
              <a:cs typeface="Arial"/>
            </a:endParaRPr>
          </a:p>
          <a:p>
            <a:pPr marL="12700" marR="34290" algn="just">
              <a:lnSpc>
                <a:spcPts val="2300"/>
              </a:lnSpc>
              <a:spcBef>
                <a:spcPts val="250"/>
              </a:spcBef>
              <a:tabLst>
                <a:tab pos="2701290" algn="l"/>
                <a:tab pos="3286125" algn="l"/>
                <a:tab pos="4420870" algn="l"/>
                <a:tab pos="5263515" algn="l"/>
                <a:tab pos="5925185" algn="l"/>
              </a:tabLst>
            </a:pPr>
            <a:r>
              <a:rPr lang="en-US" sz="1000" dirty="0">
                <a:latin typeface="Arial"/>
                <a:cs typeface="Arial"/>
              </a:rPr>
              <a:t>(PRINT) Name</a:t>
            </a:r>
            <a:r>
              <a:rPr lang="en-US" sz="1000" spc="-1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of </a:t>
            </a:r>
            <a:r>
              <a:rPr lang="en-US" sz="1000" spc="-10" dirty="0">
                <a:latin typeface="Arial"/>
                <a:cs typeface="Arial"/>
              </a:rPr>
              <a:t>Parent(s)/Guardian(s)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	</a:t>
            </a:r>
          </a:p>
          <a:p>
            <a:pPr marL="12700" marR="34290" algn="just">
              <a:lnSpc>
                <a:spcPts val="2300"/>
              </a:lnSpc>
              <a:spcBef>
                <a:spcPts val="250"/>
              </a:spcBef>
              <a:tabLst>
                <a:tab pos="2701290" algn="l"/>
                <a:tab pos="3286125" algn="l"/>
                <a:tab pos="4420870" algn="l"/>
                <a:tab pos="5263515" algn="l"/>
                <a:tab pos="5925185" algn="l"/>
              </a:tabLst>
            </a:pPr>
            <a:r>
              <a:rPr lang="en-US" sz="1000" spc="-10" dirty="0">
                <a:latin typeface="Arial"/>
                <a:cs typeface="Arial"/>
              </a:rPr>
              <a:t>Address: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000" u="none" spc="500" dirty="0">
                <a:latin typeface="Arial"/>
                <a:cs typeface="Arial"/>
              </a:rPr>
              <a:t> </a:t>
            </a:r>
            <a:r>
              <a:rPr lang="en-US" sz="1000" u="none" dirty="0">
                <a:latin typeface="Arial"/>
                <a:cs typeface="Arial"/>
              </a:rPr>
              <a:t>City: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lang="en-US" sz="1000" u="none" spc="500" dirty="0">
                <a:latin typeface="Arial"/>
                <a:cs typeface="Arial"/>
              </a:rPr>
              <a:t>  </a:t>
            </a:r>
            <a:r>
              <a:rPr lang="en-US" sz="1000" u="none" dirty="0">
                <a:latin typeface="Arial"/>
                <a:cs typeface="Arial"/>
              </a:rPr>
              <a:t>Zip: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lang="en-US" sz="1000" u="none" dirty="0">
                <a:latin typeface="Arial"/>
                <a:cs typeface="Arial"/>
              </a:rPr>
              <a:t> Telephone Number: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lang="en-US" sz="1000" u="none" spc="500" dirty="0">
                <a:latin typeface="Arial"/>
                <a:cs typeface="Arial"/>
              </a:rPr>
              <a:t> </a:t>
            </a:r>
            <a:r>
              <a:rPr lang="en-US" sz="1000" u="none" dirty="0">
                <a:latin typeface="Arial"/>
                <a:cs typeface="Arial"/>
              </a:rPr>
              <a:t>Nickname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lang="en-US" sz="1000" dirty="0">
              <a:latin typeface="Arial"/>
              <a:cs typeface="Arial"/>
            </a:endParaRPr>
          </a:p>
          <a:p>
            <a:pPr marL="12700" marR="60325" algn="just">
              <a:lnSpc>
                <a:spcPts val="2290"/>
              </a:lnSpc>
              <a:spcBef>
                <a:spcPts val="20"/>
              </a:spcBef>
              <a:tabLst>
                <a:tab pos="2468880" algn="l"/>
                <a:tab pos="5607050" algn="l"/>
                <a:tab pos="5899150" algn="l"/>
              </a:tabLst>
            </a:pPr>
            <a:r>
              <a:rPr sz="1000" dirty="0">
                <a:latin typeface="Arial"/>
                <a:cs typeface="Arial"/>
              </a:rPr>
              <a:t>Primary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Language of Child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spc="500" dirty="0">
                <a:latin typeface="Arial"/>
                <a:cs typeface="Arial"/>
              </a:rPr>
              <a:t>   </a:t>
            </a:r>
            <a:r>
              <a:rPr sz="1000" u="none" dirty="0">
                <a:latin typeface="Arial"/>
                <a:cs typeface="Arial"/>
              </a:rPr>
              <a:t>Primary Language of Parents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Allergies/Special</a:t>
            </a:r>
            <a:r>
              <a:rPr sz="1000" u="none" spc="8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Diets</a:t>
            </a:r>
            <a:r>
              <a:rPr sz="1000" u="none" spc="114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</a:t>
            </a:r>
            <a:endParaRPr sz="1000" dirty="0">
              <a:latin typeface="Arial"/>
              <a:cs typeface="Arial"/>
            </a:endParaRPr>
          </a:p>
          <a:p>
            <a:pPr marL="12700" marR="24130" algn="just">
              <a:lnSpc>
                <a:spcPct val="191300"/>
              </a:lnSpc>
              <a:spcBef>
                <a:spcPts val="10"/>
              </a:spcBef>
              <a:tabLst>
                <a:tab pos="5922645" algn="l"/>
              </a:tabLst>
            </a:pPr>
            <a:r>
              <a:rPr sz="1000" dirty="0">
                <a:latin typeface="Arial"/>
                <a:cs typeface="Arial"/>
              </a:rPr>
              <a:t>Home address (if different)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Telephone</a:t>
            </a:r>
            <a:r>
              <a:rPr sz="1000" u="none" spc="-40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Number: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Email Address</a:t>
            </a:r>
            <a:r>
              <a:rPr sz="1000" b="1" u="none" dirty="0">
                <a:latin typeface="Arial"/>
                <a:cs typeface="Arial"/>
              </a:rPr>
              <a:t>: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b="1" u="none" dirty="0">
                <a:latin typeface="Arial"/>
                <a:cs typeface="Arial"/>
              </a:rPr>
              <a:t> </a:t>
            </a:r>
            <a:r>
              <a:rPr sz="1000" b="1" u="none" spc="-10" dirty="0">
                <a:latin typeface="Arial"/>
                <a:cs typeface="Arial"/>
              </a:rPr>
              <a:t>Parent(s)/guardian(s)</a:t>
            </a:r>
            <a:r>
              <a:rPr sz="1000" b="1" u="none" spc="-5" dirty="0">
                <a:latin typeface="Arial"/>
                <a:cs typeface="Arial"/>
              </a:rPr>
              <a:t> </a:t>
            </a:r>
            <a:r>
              <a:rPr sz="1000" b="1" u="none" dirty="0">
                <a:latin typeface="Arial"/>
                <a:cs typeface="Arial"/>
              </a:rPr>
              <a:t>business address/location</a:t>
            </a:r>
            <a:r>
              <a:rPr sz="1000" b="1" u="none" spc="-5" dirty="0">
                <a:latin typeface="Arial"/>
                <a:cs typeface="Arial"/>
              </a:rPr>
              <a:t> </a:t>
            </a:r>
            <a:r>
              <a:rPr sz="1000" b="1" u="none" dirty="0">
                <a:latin typeface="Arial"/>
                <a:cs typeface="Arial"/>
              </a:rPr>
              <a:t>during</a:t>
            </a:r>
            <a:r>
              <a:rPr sz="1000" b="1" u="none" spc="-5" dirty="0">
                <a:latin typeface="Arial"/>
                <a:cs typeface="Arial"/>
              </a:rPr>
              <a:t> </a:t>
            </a:r>
            <a:r>
              <a:rPr sz="1000" b="1" u="none" dirty="0">
                <a:latin typeface="Arial"/>
                <a:cs typeface="Arial"/>
              </a:rPr>
              <a:t>child</a:t>
            </a:r>
            <a:r>
              <a:rPr sz="1000" b="1" u="none" spc="-5" dirty="0">
                <a:latin typeface="Arial"/>
                <a:cs typeface="Arial"/>
              </a:rPr>
              <a:t> </a:t>
            </a:r>
            <a:r>
              <a:rPr sz="1000" b="1" u="none" spc="-10" dirty="0">
                <a:latin typeface="Arial"/>
                <a:cs typeface="Arial"/>
              </a:rPr>
              <a:t>care:</a:t>
            </a:r>
            <a:endParaRPr sz="1000" dirty="0">
              <a:latin typeface="Arial"/>
              <a:cs typeface="Arial"/>
            </a:endParaRPr>
          </a:p>
          <a:p>
            <a:pPr marL="12700" marR="9525">
              <a:lnSpc>
                <a:spcPts val="1150"/>
              </a:lnSpc>
              <a:spcBef>
                <a:spcPts val="30"/>
              </a:spcBef>
              <a:tabLst>
                <a:tab pos="2849245" algn="l"/>
                <a:tab pos="2870835" algn="l"/>
                <a:tab pos="2891790" algn="l"/>
                <a:tab pos="2919730" algn="l"/>
                <a:tab pos="2983865" algn="l"/>
                <a:tab pos="5898515" algn="l"/>
                <a:tab pos="5926455" algn="l"/>
              </a:tabLst>
            </a:pPr>
            <a:r>
              <a:rPr sz="1000" dirty="0">
                <a:latin typeface="Arial"/>
                <a:cs typeface="Arial"/>
              </a:rPr>
              <a:t>Parent/Guardian: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				Parent/Guardian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Where: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229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				Where: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2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Telephone: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spc="50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Telephone: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sng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Cell Phone: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</a:t>
            </a:r>
            <a:r>
              <a:rPr sz="1000" u="none" spc="50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Cell Phone: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Instructions: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	</a:t>
            </a:r>
            <a:r>
              <a:rPr sz="1000" u="none" spc="50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Instructions: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lang="en-US" sz="1000" u="sng" dirty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700" marR="9525">
              <a:lnSpc>
                <a:spcPts val="1150"/>
              </a:lnSpc>
              <a:spcBef>
                <a:spcPts val="30"/>
              </a:spcBef>
              <a:tabLst>
                <a:tab pos="2849245" algn="l"/>
                <a:tab pos="2870835" algn="l"/>
                <a:tab pos="2891790" algn="l"/>
                <a:tab pos="2919730" algn="l"/>
                <a:tab pos="2983865" algn="l"/>
                <a:tab pos="5898515" algn="l"/>
                <a:tab pos="5926455" algn="l"/>
              </a:tabLst>
            </a:pPr>
            <a:endParaRPr lang="en-US" sz="1000" u="sng" dirty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700" marR="9525">
              <a:lnSpc>
                <a:spcPts val="1150"/>
              </a:lnSpc>
              <a:spcBef>
                <a:spcPts val="30"/>
              </a:spcBef>
              <a:tabLst>
                <a:tab pos="2849245" algn="l"/>
                <a:tab pos="2870835" algn="l"/>
                <a:tab pos="2891790" algn="l"/>
                <a:tab pos="2919730" algn="l"/>
                <a:tab pos="2983865" algn="l"/>
                <a:tab pos="5898515" algn="l"/>
                <a:tab pos="5926455" algn="l"/>
              </a:tabLst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ts val="1180"/>
              </a:lnSpc>
            </a:pPr>
            <a:r>
              <a:rPr sz="1400" b="1" dirty="0">
                <a:latin typeface="Arial"/>
                <a:cs typeface="Arial"/>
              </a:rPr>
              <a:t>Emergency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Contact/Authorized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pick-</a:t>
            </a:r>
            <a:r>
              <a:rPr sz="1400" b="1" dirty="0">
                <a:latin typeface="Arial"/>
                <a:cs typeface="Arial"/>
              </a:rPr>
              <a:t>up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person</a:t>
            </a:r>
            <a:endParaRPr sz="1400" dirty="0">
              <a:latin typeface="Arial"/>
              <a:cs typeface="Arial"/>
            </a:endParaRPr>
          </a:p>
          <a:p>
            <a:pPr marL="12700" marR="6350">
              <a:lnSpc>
                <a:spcPts val="1150"/>
              </a:lnSpc>
              <a:spcBef>
                <a:spcPts val="65"/>
              </a:spcBef>
            </a:pPr>
            <a:r>
              <a:rPr sz="1000" dirty="0">
                <a:latin typeface="Arial"/>
                <a:cs typeface="Arial"/>
              </a:rPr>
              <a:t>In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event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2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emergency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when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may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</a:t>
            </a:r>
            <a:r>
              <a:rPr sz="1000" spc="2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reached,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Educator</a:t>
            </a:r>
            <a:r>
              <a:rPr sz="1000" spc="2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may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contact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following </a:t>
            </a:r>
            <a:r>
              <a:rPr sz="1000" dirty="0">
                <a:latin typeface="Arial"/>
                <a:cs typeface="Arial"/>
              </a:rPr>
              <a:t>individuals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(in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order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given)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whom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authorize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take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my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premises.</a:t>
            </a:r>
            <a:endParaRPr sz="1000" dirty="0">
              <a:latin typeface="Arial"/>
              <a:cs typeface="Arial"/>
            </a:endParaRPr>
          </a:p>
          <a:p>
            <a:pPr marL="12700" marR="7620" indent="188595">
              <a:lnSpc>
                <a:spcPts val="2300"/>
              </a:lnSpc>
              <a:spcBef>
                <a:spcPts val="220"/>
              </a:spcBef>
              <a:buAutoNum type="arabicParenBoth"/>
              <a:tabLst>
                <a:tab pos="201295" algn="l"/>
                <a:tab pos="1636395" algn="l"/>
                <a:tab pos="2799080" algn="l"/>
                <a:tab pos="2998470" algn="l"/>
                <a:tab pos="5951855" algn="l"/>
              </a:tabLst>
            </a:pPr>
            <a:r>
              <a:rPr sz="1000" dirty="0">
                <a:latin typeface="Arial"/>
                <a:cs typeface="Arial"/>
              </a:rPr>
              <a:t>Name: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Address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Telephone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Cell 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  <a:p>
            <a:pPr marL="12700" marR="10160" indent="188595">
              <a:lnSpc>
                <a:spcPts val="2290"/>
              </a:lnSpc>
              <a:spcBef>
                <a:spcPts val="20"/>
              </a:spcBef>
              <a:buAutoNum type="arabicParenBoth"/>
              <a:tabLst>
                <a:tab pos="201295" algn="l"/>
                <a:tab pos="1564640" algn="l"/>
                <a:tab pos="2728595" algn="l"/>
                <a:tab pos="2963545" algn="l"/>
                <a:tab pos="5949315" algn="l"/>
              </a:tabLst>
            </a:pPr>
            <a:r>
              <a:rPr sz="1000" dirty="0">
                <a:latin typeface="Arial"/>
                <a:cs typeface="Arial"/>
              </a:rPr>
              <a:t>Name: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Address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Telephone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Cell 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  <a:p>
            <a:pPr marL="3561715">
              <a:lnSpc>
                <a:spcPct val="100000"/>
              </a:lnSpc>
              <a:spcBef>
                <a:spcPts val="835"/>
              </a:spcBef>
              <a:tabLst>
                <a:tab pos="5954395" algn="l"/>
              </a:tabLst>
            </a:pPr>
            <a:r>
              <a:rPr sz="1000" b="1" dirty="0">
                <a:latin typeface="Arial"/>
                <a:cs typeface="Arial"/>
              </a:rPr>
              <a:t>Child’s Name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43169" y="218424"/>
            <a:ext cx="2683510" cy="1907445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1270" algn="ctr">
              <a:lnSpc>
                <a:spcPts val="1290"/>
              </a:lnSpc>
              <a:spcBef>
                <a:spcPts val="310"/>
              </a:spcBef>
            </a:pPr>
            <a:r>
              <a:rPr sz="1100" b="1" dirty="0">
                <a:latin typeface="Arial"/>
                <a:cs typeface="Arial"/>
              </a:rPr>
              <a:t>*P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H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O</a:t>
            </a:r>
            <a:r>
              <a:rPr sz="1100" b="1" spc="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O</a:t>
            </a:r>
            <a:r>
              <a:rPr sz="1100" b="1" spc="140" dirty="0">
                <a:latin typeface="Arial"/>
                <a:cs typeface="Arial"/>
              </a:rPr>
              <a:t>  </a:t>
            </a:r>
            <a:r>
              <a:rPr sz="1100" b="1" dirty="0">
                <a:latin typeface="Arial"/>
                <a:cs typeface="Arial"/>
              </a:rPr>
              <a:t>OF</a:t>
            </a:r>
            <a:r>
              <a:rPr sz="1100" b="1" spc="150" dirty="0">
                <a:latin typeface="Arial"/>
                <a:cs typeface="Arial"/>
              </a:rPr>
              <a:t>  </a:t>
            </a:r>
            <a:r>
              <a:rPr sz="1100" b="1" dirty="0">
                <a:latin typeface="Arial"/>
                <a:cs typeface="Arial"/>
              </a:rPr>
              <a:t>C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H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L </a:t>
            </a:r>
            <a:r>
              <a:rPr sz="1100" b="1" spc="-50" dirty="0">
                <a:latin typeface="Arial"/>
                <a:cs typeface="Arial"/>
              </a:rPr>
              <a:t>D</a:t>
            </a:r>
            <a:endParaRPr sz="1100" dirty="0">
              <a:latin typeface="Arial"/>
              <a:cs typeface="Arial"/>
            </a:endParaRPr>
          </a:p>
          <a:p>
            <a:pPr marL="730885" marR="721995" algn="ctr">
              <a:lnSpc>
                <a:spcPts val="1260"/>
              </a:lnSpc>
              <a:spcBef>
                <a:spcPts val="60"/>
              </a:spcBef>
            </a:pPr>
            <a:r>
              <a:rPr sz="1100" b="1" spc="-10" dirty="0">
                <a:latin typeface="Arial"/>
                <a:cs typeface="Arial"/>
              </a:rPr>
              <a:t>(*Optional) </a:t>
            </a:r>
            <a:r>
              <a:rPr sz="1100" b="1" dirty="0">
                <a:latin typeface="Arial"/>
                <a:cs typeface="Arial"/>
              </a:rPr>
              <a:t>P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L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U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spc="-50" dirty="0">
                <a:latin typeface="Arial"/>
                <a:cs typeface="Arial"/>
              </a:rPr>
              <a:t>S</a:t>
            </a:r>
            <a:endParaRPr sz="1100" dirty="0">
              <a:latin typeface="Arial"/>
              <a:cs typeface="Arial"/>
            </a:endParaRPr>
          </a:p>
          <a:p>
            <a:pPr algn="ctr">
              <a:lnSpc>
                <a:spcPts val="1210"/>
              </a:lnSpc>
            </a:pPr>
            <a:r>
              <a:rPr sz="1100" b="1" dirty="0">
                <a:latin typeface="Arial"/>
                <a:cs typeface="Arial"/>
              </a:rPr>
              <a:t>P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H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Y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S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C</a:t>
            </a:r>
            <a:r>
              <a:rPr sz="1100" b="1" spc="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A</a:t>
            </a:r>
            <a:r>
              <a:rPr sz="1100" b="1" spc="-45" dirty="0">
                <a:latin typeface="Arial"/>
                <a:cs typeface="Arial"/>
              </a:rPr>
              <a:t> </a:t>
            </a:r>
            <a:r>
              <a:rPr sz="1100" b="1" spc="-50" dirty="0">
                <a:latin typeface="Arial"/>
                <a:cs typeface="Arial"/>
              </a:rPr>
              <a:t>L</a:t>
            </a:r>
            <a:endParaRPr sz="1100" dirty="0">
              <a:latin typeface="Arial"/>
              <a:cs typeface="Arial"/>
            </a:endParaRPr>
          </a:p>
          <a:p>
            <a:pPr marL="3810" algn="ctr">
              <a:lnSpc>
                <a:spcPts val="1290"/>
              </a:lnSpc>
            </a:pPr>
            <a:r>
              <a:rPr sz="1100" b="1" dirty="0">
                <a:latin typeface="Arial"/>
                <a:cs typeface="Arial"/>
              </a:rPr>
              <a:t>D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S C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R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 P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I O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-50" dirty="0">
                <a:latin typeface="Arial"/>
                <a:cs typeface="Arial"/>
              </a:rPr>
              <a:t>N</a:t>
            </a:r>
            <a:endParaRPr lang="en-US" sz="1100" b="1" spc="-50" dirty="0">
              <a:latin typeface="Arial"/>
              <a:cs typeface="Arial"/>
            </a:endParaRPr>
          </a:p>
          <a:p>
            <a:pPr marL="3810" algn="ctr">
              <a:lnSpc>
                <a:spcPts val="1290"/>
              </a:lnSpc>
            </a:pPr>
            <a:endParaRPr sz="1100" dirty="0">
              <a:latin typeface="Arial"/>
              <a:cs typeface="Arial"/>
            </a:endParaRP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r>
              <a:rPr lang="en-US" sz="1000" u="none" dirty="0">
                <a:latin typeface="Arial"/>
                <a:cs typeface="Arial"/>
              </a:rPr>
              <a:t>Gender</a:t>
            </a:r>
            <a:r>
              <a:rPr lang="en-US" sz="1000" dirty="0">
                <a:latin typeface="Arial"/>
                <a:cs typeface="Arial"/>
              </a:rPr>
              <a:t>:</a:t>
            </a:r>
            <a:r>
              <a:rPr lang="en-US" sz="10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       Female          Male</a:t>
            </a: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endParaRPr lang="en-US" sz="1000" dirty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r>
              <a:rPr sz="1000" dirty="0">
                <a:latin typeface="Arial"/>
                <a:cs typeface="Arial"/>
              </a:rPr>
              <a:t>Eye Color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lang="en-US" sz="1000" u="none" dirty="0">
                <a:latin typeface="Arial"/>
                <a:cs typeface="Arial"/>
              </a:rPr>
              <a:t> </a:t>
            </a:r>
            <a:endParaRPr lang="en-US" sz="1000" dirty="0">
              <a:latin typeface="Arial"/>
              <a:cs typeface="Arial"/>
            </a:endParaRP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endParaRPr lang="en-US" sz="1000" dirty="0">
              <a:latin typeface="Arial"/>
              <a:cs typeface="Arial"/>
            </a:endParaRP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r>
              <a:rPr sz="1000" dirty="0">
                <a:latin typeface="Arial"/>
                <a:cs typeface="Arial"/>
              </a:rPr>
              <a:t>Hair Color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</a:t>
            </a:r>
            <a:endParaRPr lang="en-US" sz="1000" u="none" dirty="0">
              <a:latin typeface="Arial"/>
              <a:cs typeface="Arial"/>
            </a:endParaRPr>
          </a:p>
          <a:p>
            <a:pPr marL="97155">
              <a:lnSpc>
                <a:spcPct val="96000"/>
              </a:lnSpc>
              <a:spcBef>
                <a:spcPts val="25"/>
              </a:spcBef>
              <a:tabLst>
                <a:tab pos="1183640" algn="l"/>
              </a:tabLst>
            </a:pPr>
            <a:endParaRPr lang="en-US" sz="1000" u="none" dirty="0">
              <a:latin typeface="Arial"/>
              <a:cs typeface="Arial"/>
            </a:endParaRPr>
          </a:p>
          <a:p>
            <a:pPr marL="97155" marR="127635">
              <a:lnSpc>
                <a:spcPct val="96000"/>
              </a:lnSpc>
              <a:spcBef>
                <a:spcPts val="25"/>
              </a:spcBef>
              <a:tabLst>
                <a:tab pos="851535" algn="l"/>
                <a:tab pos="1125855" algn="l"/>
                <a:tab pos="1733550" algn="l"/>
                <a:tab pos="1811020" algn="l"/>
                <a:tab pos="2038985" algn="l"/>
              </a:tabLst>
            </a:pPr>
            <a:r>
              <a:rPr sz="1000" u="none" dirty="0">
                <a:latin typeface="Arial"/>
                <a:cs typeface="Arial"/>
              </a:rPr>
              <a:t>Height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Weight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lang="en-US" sz="1100" u="none" spc="-1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430" y="545402"/>
            <a:ext cx="1350645" cy="603885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5885" marR="104139">
              <a:lnSpc>
                <a:spcPct val="95800"/>
              </a:lnSpc>
              <a:spcBef>
                <a:spcPts val="370"/>
              </a:spcBef>
            </a:pPr>
            <a:r>
              <a:rPr sz="800" dirty="0">
                <a:latin typeface="Arial"/>
                <a:cs typeface="Arial"/>
              </a:rPr>
              <a:t>Children’s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Records</a:t>
            </a:r>
            <a:r>
              <a:rPr sz="800" spc="-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must </a:t>
            </a:r>
            <a:r>
              <a:rPr sz="800" dirty="0">
                <a:latin typeface="Arial"/>
                <a:cs typeface="Arial"/>
              </a:rPr>
              <a:t>be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maintained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for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at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least </a:t>
            </a:r>
            <a:r>
              <a:rPr sz="800" dirty="0">
                <a:latin typeface="Arial"/>
                <a:cs typeface="Arial"/>
              </a:rPr>
              <a:t>five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(5)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years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after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child </a:t>
            </a:r>
            <a:r>
              <a:rPr sz="800" dirty="0">
                <a:latin typeface="Arial"/>
                <a:cs typeface="Arial"/>
              </a:rPr>
              <a:t>has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left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program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1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xfrm>
            <a:off x="5057647" y="9272969"/>
            <a:ext cx="181419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 dirty="0"/>
              <a:t>SUNFLOWER SEED ACADEMY EnrollmentPacket20252801</a:t>
            </a:r>
            <a:endParaRPr spc="-1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A39821-6FA1-CD9D-A2FA-11614226D2F6}"/>
              </a:ext>
            </a:extLst>
          </p:cNvPr>
          <p:cNvSpPr/>
          <p:nvPr/>
        </p:nvSpPr>
        <p:spPr>
          <a:xfrm>
            <a:off x="5715000" y="1071517"/>
            <a:ext cx="169863" cy="155540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E421C4-8643-42E0-0158-22C6B6C7AC72}"/>
              </a:ext>
            </a:extLst>
          </p:cNvPr>
          <p:cNvSpPr/>
          <p:nvPr/>
        </p:nvSpPr>
        <p:spPr>
          <a:xfrm>
            <a:off x="6471762" y="1068614"/>
            <a:ext cx="169863" cy="15554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33771"/>
            <a:ext cx="626110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TRANSPORTATION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PLAN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/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AUTHORIZED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PICK-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UP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12011"/>
              </p:ext>
            </p:extLst>
          </p:nvPr>
        </p:nvGraphicFramePr>
        <p:xfrm>
          <a:off x="842772" y="749745"/>
          <a:ext cx="6080760" cy="1034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0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0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68580">
                        <a:lnSpc>
                          <a:spcPts val="11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My</a:t>
                      </a:r>
                      <a:r>
                        <a:rPr sz="10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child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will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b="1" dirty="0">
                          <a:latin typeface="Arial"/>
                          <a:cs typeface="Arial"/>
                        </a:rPr>
                        <a:t>ARRIVE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by: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My</a:t>
                      </a:r>
                      <a:r>
                        <a:rPr sz="10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child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will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b="1" spc="-20" dirty="0">
                          <a:latin typeface="Arial"/>
                          <a:cs typeface="Arial"/>
                        </a:rPr>
                        <a:t>DEPART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by: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015">
                <a:tc>
                  <a:txBody>
                    <a:bodyPr/>
                    <a:lstStyle/>
                    <a:p>
                      <a:pPr marL="68580">
                        <a:lnSpc>
                          <a:spcPts val="1125"/>
                        </a:lnSpc>
                      </a:pPr>
                      <a:r>
                        <a:rPr sz="1000" u="sng" spc="27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Parent</a:t>
                      </a:r>
                      <a:r>
                        <a:rPr sz="1000" u="none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Drop-</a:t>
                      </a:r>
                      <a:r>
                        <a:rPr sz="1000" u="none" spc="-25" dirty="0">
                          <a:latin typeface="Arial"/>
                          <a:cs typeface="Arial"/>
                        </a:rPr>
                        <a:t>Off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145"/>
                        </a:lnSpc>
                      </a:pPr>
                      <a:r>
                        <a:rPr sz="1000" u="sng" spc="26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Supervised</a:t>
                      </a:r>
                      <a:r>
                        <a:rPr sz="1000" u="none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20" dirty="0">
                          <a:latin typeface="Arial"/>
                          <a:cs typeface="Arial"/>
                        </a:rPr>
                        <a:t>Walk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145"/>
                        </a:lnSpc>
                      </a:pPr>
                      <a:r>
                        <a:rPr sz="1000" u="sng" spc="2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Unsupervised</a:t>
                      </a:r>
                      <a:r>
                        <a:rPr sz="1000" u="none" spc="-20" dirty="0">
                          <a:latin typeface="Arial"/>
                          <a:cs typeface="Arial"/>
                        </a:rPr>
                        <a:t> Walk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150"/>
                        </a:lnSpc>
                      </a:pPr>
                      <a:r>
                        <a:rPr sz="1000" u="sng" spc="2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Public/Private</a:t>
                      </a:r>
                      <a:r>
                        <a:rPr sz="1000" u="none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25" dirty="0">
                          <a:latin typeface="Arial"/>
                          <a:cs typeface="Arial"/>
                        </a:rPr>
                        <a:t>Van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150"/>
                        </a:lnSpc>
                      </a:pPr>
                      <a:r>
                        <a:rPr sz="1000" u="sng" spc="27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spc="-25" dirty="0">
                          <a:latin typeface="Arial"/>
                          <a:cs typeface="Arial"/>
                        </a:rPr>
                        <a:t>Bus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130"/>
                        </a:lnSpc>
                      </a:pPr>
                      <a:r>
                        <a:rPr sz="1000" u="sng" spc="254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Private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Transportation</a:t>
                      </a:r>
                      <a:r>
                        <a:rPr sz="10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Provided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by</a:t>
                      </a:r>
                      <a:r>
                        <a:rPr sz="1000" u="none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Parent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25"/>
                        </a:lnSpc>
                      </a:pPr>
                      <a:r>
                        <a:rPr sz="1000" u="sng" spc="254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Parent</a:t>
                      </a:r>
                      <a:r>
                        <a:rPr sz="1000" u="none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Pick</a:t>
                      </a:r>
                      <a:r>
                        <a:rPr sz="1000" u="none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25" dirty="0">
                          <a:latin typeface="Arial"/>
                          <a:cs typeface="Arial"/>
                        </a:rPr>
                        <a:t>Up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145"/>
                        </a:lnSpc>
                      </a:pPr>
                      <a:r>
                        <a:rPr sz="1000" u="sng" spc="26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Supervised</a:t>
                      </a:r>
                      <a:r>
                        <a:rPr sz="1000" u="none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20" dirty="0">
                          <a:latin typeface="Arial"/>
                          <a:cs typeface="Arial"/>
                        </a:rPr>
                        <a:t>Walk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145"/>
                        </a:lnSpc>
                      </a:pPr>
                      <a:r>
                        <a:rPr sz="1000" u="sng" spc="2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Unsupervised</a:t>
                      </a:r>
                      <a:r>
                        <a:rPr sz="1000" u="none" spc="-20" dirty="0">
                          <a:latin typeface="Arial"/>
                          <a:cs typeface="Arial"/>
                        </a:rPr>
                        <a:t> Walk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150"/>
                        </a:lnSpc>
                      </a:pPr>
                      <a:r>
                        <a:rPr sz="1000" u="sng" spc="2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Public/Private</a:t>
                      </a:r>
                      <a:r>
                        <a:rPr sz="1000" u="none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25" dirty="0">
                          <a:latin typeface="Arial"/>
                          <a:cs typeface="Arial"/>
                        </a:rPr>
                        <a:t>Van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150"/>
                        </a:lnSpc>
                      </a:pPr>
                      <a:r>
                        <a:rPr sz="1000" u="sng" spc="254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1000" u="none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Bus/Van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130"/>
                        </a:lnSpc>
                      </a:pPr>
                      <a:r>
                        <a:rPr sz="1000" u="sng" spc="254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Private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Transportation</a:t>
                      </a:r>
                      <a:r>
                        <a:rPr sz="1000" u="none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Provided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dirty="0">
                          <a:latin typeface="Arial"/>
                          <a:cs typeface="Arial"/>
                        </a:rPr>
                        <a:t>by</a:t>
                      </a:r>
                      <a:r>
                        <a:rPr sz="1000" u="none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u="none" spc="-10" dirty="0">
                          <a:latin typeface="Arial"/>
                          <a:cs typeface="Arial"/>
                        </a:rPr>
                        <a:t>Parent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1700" y="1915094"/>
            <a:ext cx="5966460" cy="46863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just">
              <a:lnSpc>
                <a:spcPct val="95500"/>
              </a:lnSpc>
              <a:spcBef>
                <a:spcPts val="150"/>
              </a:spcBef>
            </a:pPr>
            <a:r>
              <a:rPr sz="1000" dirty="0">
                <a:latin typeface="Arial"/>
                <a:cs typeface="Arial"/>
              </a:rPr>
              <a:t>In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space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below,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please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note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any</a:t>
            </a:r>
            <a:r>
              <a:rPr sz="1000" spc="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important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information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regarding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transportation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your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and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program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(i.e.--</a:t>
            </a:r>
            <a:r>
              <a:rPr sz="1000" dirty="0">
                <a:latin typeface="Arial"/>
                <a:cs typeface="Arial"/>
              </a:rPr>
              <a:t>indicate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who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will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supervising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children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during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transport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or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prior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their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arrival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at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program,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supervises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walk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bus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stop,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etc.)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4400" y="2512867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00" y="2805476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4400" y="3098078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400" y="3389167"/>
            <a:ext cx="5648960" cy="0"/>
          </a:xfrm>
          <a:custGeom>
            <a:avLst/>
            <a:gdLst/>
            <a:ahLst/>
            <a:cxnLst/>
            <a:rect l="l" t="t" r="r" b="b"/>
            <a:pathLst>
              <a:path w="5648959">
                <a:moveTo>
                  <a:pt x="0" y="0"/>
                </a:moveTo>
                <a:lnTo>
                  <a:pt x="5648880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01700" y="3667695"/>
            <a:ext cx="5969000" cy="1637664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just">
              <a:lnSpc>
                <a:spcPct val="95500"/>
              </a:lnSpc>
              <a:spcBef>
                <a:spcPts val="150"/>
              </a:spcBef>
            </a:pPr>
            <a:r>
              <a:rPr sz="1000" dirty="0">
                <a:latin typeface="Arial"/>
                <a:cs typeface="Arial"/>
              </a:rPr>
              <a:t>I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additionally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authorize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following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individual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take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my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premises.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(Please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let </a:t>
            </a:r>
            <a:r>
              <a:rPr sz="1000" dirty="0">
                <a:latin typeface="Arial"/>
                <a:cs typeface="Arial"/>
              </a:rPr>
              <a:t>me</a:t>
            </a:r>
            <a:r>
              <a:rPr sz="1000" spc="2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know</a:t>
            </a:r>
            <a:r>
              <a:rPr sz="1000" spc="2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beginning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2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day</a:t>
            </a:r>
            <a:r>
              <a:rPr sz="1000" spc="229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when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your</a:t>
            </a:r>
            <a:r>
              <a:rPr sz="1000" spc="2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will</a:t>
            </a:r>
            <a:r>
              <a:rPr sz="1000" spc="2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picked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up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by</a:t>
            </a:r>
            <a:r>
              <a:rPr sz="1000" spc="2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one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2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authorized individuals.)</a:t>
            </a:r>
            <a:endParaRPr sz="1000" dirty="0">
              <a:latin typeface="Arial"/>
              <a:cs typeface="Arial"/>
            </a:endParaRPr>
          </a:p>
          <a:p>
            <a:pPr marL="12700" marR="167005">
              <a:lnSpc>
                <a:spcPct val="192000"/>
              </a:lnSpc>
              <a:tabLst>
                <a:tab pos="1636395" algn="l"/>
                <a:tab pos="2433320" algn="l"/>
                <a:tab pos="3738879" algn="l"/>
                <a:tab pos="5793740" algn="l"/>
              </a:tabLst>
            </a:pPr>
            <a:r>
              <a:rPr sz="1000" dirty="0">
                <a:latin typeface="Arial"/>
                <a:cs typeface="Arial"/>
              </a:rPr>
              <a:t>Name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Address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Telephone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Cell 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  <a:p>
            <a:pPr marL="12700" marR="167005">
              <a:lnSpc>
                <a:spcPts val="2300"/>
              </a:lnSpc>
              <a:spcBef>
                <a:spcPts val="95"/>
              </a:spcBef>
              <a:tabLst>
                <a:tab pos="1636395" algn="l"/>
                <a:tab pos="2433320" algn="l"/>
                <a:tab pos="3738879" algn="l"/>
                <a:tab pos="5793740" algn="l"/>
              </a:tabLst>
            </a:pPr>
            <a:r>
              <a:rPr sz="1000" dirty="0">
                <a:latin typeface="Arial"/>
                <a:cs typeface="Arial"/>
              </a:rPr>
              <a:t>Name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Address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Telephone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Cell Phone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0" y="5563554"/>
            <a:ext cx="5194300" cy="5225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Anticipated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Days/Time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of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Attendance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  <a:tabLst>
                <a:tab pos="926465" algn="l"/>
                <a:tab pos="1840864" algn="l"/>
              </a:tabLst>
            </a:pPr>
            <a:r>
              <a:rPr sz="1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Day</a:t>
            </a:r>
            <a:r>
              <a:rPr sz="1000" u="none" dirty="0">
                <a:latin typeface="Arial"/>
                <a:cs typeface="Arial"/>
              </a:rPr>
              <a:t>	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Arrival</a:t>
            </a:r>
            <a:r>
              <a:rPr sz="1000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r>
              <a:rPr sz="1000" u="none" dirty="0">
                <a:latin typeface="Arial"/>
                <a:cs typeface="Arial"/>
              </a:rPr>
              <a:t>	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Departure</a:t>
            </a:r>
            <a:r>
              <a:rPr sz="1000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96702" y="5967796"/>
            <a:ext cx="2520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Day</a:t>
            </a:r>
            <a:endParaRPr sz="1000" dirty="0">
              <a:latin typeface="Arial"/>
              <a:cs typeface="Arial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197045"/>
              </p:ext>
            </p:extLst>
          </p:nvPr>
        </p:nvGraphicFramePr>
        <p:xfrm>
          <a:off x="878840" y="6346511"/>
          <a:ext cx="6280150" cy="10408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6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1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9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2708">
                <a:tc>
                  <a:txBody>
                    <a:bodyPr/>
                    <a:lstStyle/>
                    <a:p>
                      <a:pPr marL="31750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Mond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ay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1100"/>
                        </a:lnSpc>
                        <a:tabLst>
                          <a:tab pos="1849120" algn="l"/>
                        </a:tabLst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60325" indent="0" algn="l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Friday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45720" algn="r">
                        <a:lnSpc>
                          <a:spcPts val="1100"/>
                        </a:lnSpc>
                        <a:tabLst>
                          <a:tab pos="775335" algn="l"/>
                        </a:tabLst>
                      </a:pPr>
                      <a:r>
                        <a:rPr lang="en-US" sz="1000" u="none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Daycare will be closed on Fridays</a:t>
                      </a:r>
                      <a:endParaRPr sz="1000" u="none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100"/>
                        </a:lnSpc>
                        <a:tabLst>
                          <a:tab pos="866775" algn="l"/>
                        </a:tabLst>
                      </a:pPr>
                      <a:endParaRPr sz="1000" u="none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38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Tuesday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23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490"/>
                        </a:spcBef>
                        <a:tabLst>
                          <a:tab pos="1849120" algn="l"/>
                        </a:tabLst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0" marR="0" marT="62230" marB="0"/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23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R="80645" algn="r">
                        <a:lnSpc>
                          <a:spcPct val="100000"/>
                        </a:lnSpc>
                        <a:spcBef>
                          <a:spcPts val="490"/>
                        </a:spcBef>
                        <a:tabLst>
                          <a:tab pos="705485" algn="l"/>
                        </a:tabLst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23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490"/>
                        </a:spcBef>
                        <a:tabLst>
                          <a:tab pos="866775" algn="l"/>
                        </a:tabLst>
                      </a:pP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223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993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Wednesday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495"/>
                        </a:spcBef>
                        <a:tabLst>
                          <a:tab pos="1885314" algn="l"/>
                        </a:tabLst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R="45720" algn="r">
                        <a:lnSpc>
                          <a:spcPct val="100000"/>
                        </a:lnSpc>
                        <a:spcBef>
                          <a:spcPts val="495"/>
                        </a:spcBef>
                        <a:tabLst>
                          <a:tab pos="775335" algn="l"/>
                        </a:tabLst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495"/>
                        </a:spcBef>
                        <a:tabLst>
                          <a:tab pos="866775" algn="l"/>
                        </a:tabLst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077">
                <a:tc>
                  <a:txBody>
                    <a:bodyPr/>
                    <a:lstStyle/>
                    <a:p>
                      <a:pPr marL="31750">
                        <a:lnSpc>
                          <a:spcPts val="1110"/>
                        </a:lnSpc>
                        <a:spcBef>
                          <a:spcPts val="495"/>
                        </a:spcBef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Thursday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1110"/>
                        </a:lnSpc>
                        <a:spcBef>
                          <a:spcPts val="495"/>
                        </a:spcBef>
                        <a:tabLst>
                          <a:tab pos="1849120" algn="l"/>
                        </a:tabLst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775652" y="7382770"/>
            <a:ext cx="6642100" cy="664606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1163320">
              <a:lnSpc>
                <a:spcPts val="2440"/>
              </a:lnSpc>
              <a:spcBef>
                <a:spcPts val="515"/>
              </a:spcBef>
            </a:pPr>
            <a:r>
              <a:rPr sz="1600" b="1" dirty="0">
                <a:solidFill>
                  <a:schemeClr val="tx1"/>
                </a:solidFill>
                <a:latin typeface="Arial"/>
                <a:cs typeface="Arial"/>
              </a:rPr>
              <a:t>□</a:t>
            </a:r>
            <a:r>
              <a:rPr sz="1600" b="1" spc="3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Copies</a:t>
            </a:r>
            <a:r>
              <a:rPr sz="1000" b="1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of</a:t>
            </a: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any</a:t>
            </a:r>
            <a:r>
              <a:rPr lang="en-US" sz="1000" b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custody</a:t>
            </a:r>
            <a:r>
              <a:rPr lang="en-US" sz="1000" b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agreements,</a:t>
            </a:r>
            <a:r>
              <a:rPr lang="en-US" sz="1000" b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court</a:t>
            </a:r>
            <a:r>
              <a:rPr lang="en-US" sz="1000" b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/>
                <a:cs typeface="Arial"/>
              </a:rPr>
              <a:t>orders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sz="1000" b="1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restraining</a:t>
            </a:r>
            <a:r>
              <a:rPr sz="100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orders</a:t>
            </a:r>
            <a:r>
              <a:rPr sz="1000" b="1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(if</a:t>
            </a:r>
            <a:r>
              <a:rPr sz="1000" b="1" spc="-10" dirty="0">
                <a:solidFill>
                  <a:schemeClr val="tx1"/>
                </a:solidFill>
                <a:latin typeface="Arial"/>
                <a:cs typeface="Arial"/>
              </a:rPr>
              <a:t> applicable) </a:t>
            </a:r>
            <a:r>
              <a:rPr sz="1000" spc="-10" dirty="0">
                <a:solidFill>
                  <a:schemeClr val="tx1"/>
                </a:solidFill>
                <a:latin typeface="Arial"/>
                <a:cs typeface="Arial"/>
              </a:rPr>
              <a:t>Notes:</a:t>
            </a:r>
            <a:endParaRPr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82650" y="8077200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2650" y="8305800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2650" y="8534400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559300" y="9010841"/>
            <a:ext cx="22771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63775" algn="l"/>
              </a:tabLst>
            </a:pPr>
            <a:r>
              <a:rPr sz="1000" b="1" dirty="0">
                <a:latin typeface="Arial"/>
                <a:cs typeface="Arial"/>
              </a:rPr>
              <a:t>Child’s Name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2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333DF10-3ACB-8BEB-4E89-71DD050206FA}"/>
              </a:ext>
            </a:extLst>
          </p:cNvPr>
          <p:cNvCxnSpPr/>
          <p:nvPr/>
        </p:nvCxnSpPr>
        <p:spPr>
          <a:xfrm>
            <a:off x="1752600" y="64770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6571E7-A34B-B5B8-C95C-6D6574A71FD3}"/>
              </a:ext>
            </a:extLst>
          </p:cNvPr>
          <p:cNvCxnSpPr/>
          <p:nvPr/>
        </p:nvCxnSpPr>
        <p:spPr>
          <a:xfrm>
            <a:off x="2743200" y="646176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03DF1B7-89FE-410B-B0CA-FB14082235D7}"/>
              </a:ext>
            </a:extLst>
          </p:cNvPr>
          <p:cNvCxnSpPr/>
          <p:nvPr/>
        </p:nvCxnSpPr>
        <p:spPr>
          <a:xfrm>
            <a:off x="1752600" y="67818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BA88122-5B1E-81FF-3B55-3D60F6E1FAD2}"/>
              </a:ext>
            </a:extLst>
          </p:cNvPr>
          <p:cNvCxnSpPr/>
          <p:nvPr/>
        </p:nvCxnSpPr>
        <p:spPr>
          <a:xfrm>
            <a:off x="1752600" y="707898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84F9861-5EFE-8612-B7BF-269771281B94}"/>
              </a:ext>
            </a:extLst>
          </p:cNvPr>
          <p:cNvCxnSpPr/>
          <p:nvPr/>
        </p:nvCxnSpPr>
        <p:spPr>
          <a:xfrm>
            <a:off x="1752600" y="73152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3137E4A-F533-658D-C658-CAFC9EAC3D92}"/>
              </a:ext>
            </a:extLst>
          </p:cNvPr>
          <p:cNvCxnSpPr/>
          <p:nvPr/>
        </p:nvCxnSpPr>
        <p:spPr>
          <a:xfrm>
            <a:off x="2743200" y="67818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009BB-A725-370A-9914-B389CF4A20E5}"/>
              </a:ext>
            </a:extLst>
          </p:cNvPr>
          <p:cNvCxnSpPr/>
          <p:nvPr/>
        </p:nvCxnSpPr>
        <p:spPr>
          <a:xfrm>
            <a:off x="2743200" y="70866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2D4D39F-4510-3D71-E763-8EEC289BA660}"/>
              </a:ext>
            </a:extLst>
          </p:cNvPr>
          <p:cNvCxnSpPr/>
          <p:nvPr/>
        </p:nvCxnSpPr>
        <p:spPr>
          <a:xfrm>
            <a:off x="2743200" y="7315200"/>
            <a:ext cx="76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71158"/>
            <a:ext cx="5969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0" dirty="0">
                <a:latin typeface="Arial"/>
                <a:cs typeface="Arial"/>
              </a:rPr>
              <a:t>Acknowledgement </a:t>
            </a:r>
            <a:r>
              <a:rPr sz="1400" b="1" dirty="0">
                <a:latin typeface="Arial"/>
                <a:cs typeface="Arial"/>
              </a:rPr>
              <a:t>of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Parent </a:t>
            </a:r>
            <a:r>
              <a:rPr sz="1400" b="1" spc="-10" dirty="0">
                <a:latin typeface="Arial"/>
                <a:cs typeface="Arial"/>
              </a:rPr>
              <a:t>Handbook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</a:pPr>
            <a:r>
              <a:rPr sz="1000" dirty="0">
                <a:latin typeface="Arial"/>
                <a:cs typeface="Arial"/>
              </a:rPr>
              <a:t>I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acknowledge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that</a:t>
            </a:r>
            <a:r>
              <a:rPr sz="1000" spc="1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</a:t>
            </a:r>
            <a:r>
              <a:rPr lang="en-US" sz="1000" spc="1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hav</a:t>
            </a:r>
            <a:r>
              <a:rPr lang="en-US" sz="1000" dirty="0">
                <a:latin typeface="Arial"/>
                <a:cs typeface="Arial"/>
              </a:rPr>
              <a:t>e </a:t>
            </a:r>
            <a:r>
              <a:rPr lang="en-US" sz="1000" b="1" dirty="0">
                <a:latin typeface="Arial"/>
                <a:cs typeface="Arial"/>
              </a:rPr>
              <a:t>received, read and signed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1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provider’s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parent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handbook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1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well</a:t>
            </a:r>
            <a:r>
              <a:rPr sz="1000" spc="1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17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information </a:t>
            </a:r>
            <a:r>
              <a:rPr sz="1000" dirty="0">
                <a:latin typeface="Arial"/>
                <a:cs typeface="Arial"/>
              </a:rPr>
              <a:t>regarding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lead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poisoning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prevention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included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parent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handbook</a:t>
            </a:r>
            <a:r>
              <a:rPr lang="en-US" sz="1000" spc="-10" dirty="0">
                <a:latin typeface="Arial"/>
                <a:cs typeface="Arial"/>
              </a:rPr>
              <a:t>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1764578"/>
            <a:ext cx="3319145" cy="0"/>
          </a:xfrm>
          <a:custGeom>
            <a:avLst/>
            <a:gdLst/>
            <a:ahLst/>
            <a:cxnLst/>
            <a:rect l="l" t="t" r="r" b="b"/>
            <a:pathLst>
              <a:path w="3319145">
                <a:moveTo>
                  <a:pt x="0" y="0"/>
                </a:moveTo>
                <a:lnTo>
                  <a:pt x="3318906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86400" y="1764578"/>
            <a:ext cx="987425" cy="0"/>
          </a:xfrm>
          <a:custGeom>
            <a:avLst/>
            <a:gdLst/>
            <a:ahLst/>
            <a:cxnLst/>
            <a:rect l="l" t="t" r="r" b="b"/>
            <a:pathLst>
              <a:path w="987425">
                <a:moveTo>
                  <a:pt x="0" y="0"/>
                </a:moveTo>
                <a:lnTo>
                  <a:pt x="987396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1700" y="1748984"/>
            <a:ext cx="16891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000" spc="-10" dirty="0">
                <a:latin typeface="Arial"/>
                <a:cs typeface="Arial"/>
              </a:rPr>
              <a:t>(</a:t>
            </a:r>
            <a:r>
              <a:rPr lang="en-US" sz="1000" b="1" spc="-10" dirty="0">
                <a:latin typeface="Arial"/>
                <a:cs typeface="Arial"/>
              </a:rPr>
              <a:t>PRINT</a:t>
            </a:r>
            <a:r>
              <a:rPr lang="en-US" sz="1000" spc="-10" dirty="0">
                <a:latin typeface="Arial"/>
                <a:cs typeface="Arial"/>
              </a:rPr>
              <a:t>)</a:t>
            </a:r>
            <a:r>
              <a:rPr sz="1000" spc="-10" dirty="0">
                <a:latin typeface="Arial"/>
                <a:cs typeface="Arial"/>
              </a:rPr>
              <a:t>Parent/Guardian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73700" y="1748984"/>
            <a:ext cx="292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Date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2186371"/>
            <a:ext cx="5967730" cy="616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Parental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Visit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Notice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ts val="1140"/>
              </a:lnSpc>
            </a:pPr>
            <a:r>
              <a:rPr sz="1000" dirty="0">
                <a:latin typeface="Arial"/>
                <a:cs typeface="Arial"/>
              </a:rPr>
              <a:t>I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understand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that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may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visit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family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home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unannounced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any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time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during</a:t>
            </a:r>
            <a:r>
              <a:rPr sz="1000" spc="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hours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that </a:t>
            </a:r>
            <a:r>
              <a:rPr sz="1000" dirty="0">
                <a:latin typeface="Arial"/>
                <a:cs typeface="Arial"/>
              </a:rPr>
              <a:t>my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care.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4400" y="3078272"/>
            <a:ext cx="3248660" cy="0"/>
          </a:xfrm>
          <a:custGeom>
            <a:avLst/>
            <a:gdLst/>
            <a:ahLst/>
            <a:cxnLst/>
            <a:rect l="l" t="t" r="r" b="b"/>
            <a:pathLst>
              <a:path w="3248660">
                <a:moveTo>
                  <a:pt x="0" y="0"/>
                </a:moveTo>
                <a:lnTo>
                  <a:pt x="3248061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86400" y="3078272"/>
            <a:ext cx="1057910" cy="0"/>
          </a:xfrm>
          <a:custGeom>
            <a:avLst/>
            <a:gdLst/>
            <a:ahLst/>
            <a:cxnLst/>
            <a:rect l="l" t="t" r="r" b="b"/>
            <a:pathLst>
              <a:path w="1057909">
                <a:moveTo>
                  <a:pt x="0" y="0"/>
                </a:moveTo>
                <a:lnTo>
                  <a:pt x="1057473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1700" y="3064196"/>
            <a:ext cx="9569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Parent/Guardian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73700" y="3064196"/>
            <a:ext cx="292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Date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700" y="3355280"/>
            <a:ext cx="5769610" cy="1200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Child's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Physician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Health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Care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Professional</a:t>
            </a:r>
            <a:endParaRPr sz="1000" dirty="0">
              <a:latin typeface="Arial"/>
              <a:cs typeface="Arial"/>
            </a:endParaRPr>
          </a:p>
          <a:p>
            <a:pPr marL="12700" marR="45085">
              <a:lnSpc>
                <a:spcPct val="192000"/>
              </a:lnSpc>
              <a:tabLst>
                <a:tab pos="3583304" algn="l"/>
                <a:tab pos="3668395" algn="l"/>
                <a:tab pos="5716270" algn="l"/>
              </a:tabLst>
            </a:pPr>
            <a:r>
              <a:rPr sz="1000" dirty="0">
                <a:latin typeface="Arial"/>
                <a:cs typeface="Arial"/>
              </a:rPr>
              <a:t>Name: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Telephone: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Address: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</a:pPr>
            <a:r>
              <a:rPr sz="1000" dirty="0">
                <a:latin typeface="Arial"/>
                <a:cs typeface="Arial"/>
              </a:rPr>
              <a:t>Information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on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allergies,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special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diets,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chronic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health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conditions,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special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limitations,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concerns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including </a:t>
            </a:r>
            <a:r>
              <a:rPr sz="1000" dirty="0">
                <a:latin typeface="Arial"/>
                <a:cs typeface="Arial"/>
              </a:rPr>
              <a:t>medications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taking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home/school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possible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side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effects: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14400" y="4684567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4400" y="4830872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4400" y="4977176"/>
            <a:ext cx="5931535" cy="0"/>
          </a:xfrm>
          <a:custGeom>
            <a:avLst/>
            <a:gdLst/>
            <a:ahLst/>
            <a:cxnLst/>
            <a:rect l="l" t="t" r="r" b="b"/>
            <a:pathLst>
              <a:path w="5931534">
                <a:moveTo>
                  <a:pt x="0" y="0"/>
                </a:moveTo>
                <a:lnTo>
                  <a:pt x="5931200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4400" y="5123474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14400" y="5268259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39724" y="5400447"/>
            <a:ext cx="5527040" cy="1492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Medical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Insurance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Information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(OPTIONAL)</a:t>
            </a: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ct val="190000"/>
              </a:lnSpc>
              <a:spcBef>
                <a:spcPts val="35"/>
              </a:spcBef>
              <a:tabLst>
                <a:tab pos="3195320" algn="l"/>
                <a:tab pos="3479800" algn="l"/>
                <a:tab pos="5513705" algn="l"/>
              </a:tabLst>
            </a:pPr>
            <a:r>
              <a:rPr sz="1000" dirty="0">
                <a:latin typeface="Arial"/>
                <a:cs typeface="Arial"/>
              </a:rPr>
              <a:t>Subscriber's Name: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Policy #: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Type of Insurance: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"/>
                <a:cs typeface="Arial"/>
              </a:rPr>
              <a:t>[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]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Copy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 Insurance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Card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SCHOOL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AGE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ONLY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39724" y="7030170"/>
            <a:ext cx="6093460" cy="1644650"/>
          </a:xfrm>
          <a:custGeom>
            <a:avLst/>
            <a:gdLst/>
            <a:ahLst/>
            <a:cxnLst/>
            <a:rect l="l" t="t" r="r" b="b"/>
            <a:pathLst>
              <a:path w="6093459" h="1644650">
                <a:moveTo>
                  <a:pt x="6096" y="455663"/>
                </a:moveTo>
                <a:lnTo>
                  <a:pt x="0" y="455663"/>
                </a:lnTo>
                <a:lnTo>
                  <a:pt x="0" y="601967"/>
                </a:lnTo>
                <a:lnTo>
                  <a:pt x="0" y="748271"/>
                </a:lnTo>
                <a:lnTo>
                  <a:pt x="0" y="1644370"/>
                </a:lnTo>
                <a:lnTo>
                  <a:pt x="6096" y="1644370"/>
                </a:lnTo>
                <a:lnTo>
                  <a:pt x="6096" y="601967"/>
                </a:lnTo>
                <a:lnTo>
                  <a:pt x="6096" y="455663"/>
                </a:lnTo>
                <a:close/>
              </a:path>
              <a:path w="6093459" h="1644650">
                <a:moveTo>
                  <a:pt x="6096" y="0"/>
                </a:moveTo>
                <a:lnTo>
                  <a:pt x="0" y="0"/>
                </a:lnTo>
                <a:lnTo>
                  <a:pt x="0" y="6083"/>
                </a:lnTo>
                <a:lnTo>
                  <a:pt x="0" y="164579"/>
                </a:lnTo>
                <a:lnTo>
                  <a:pt x="0" y="310857"/>
                </a:lnTo>
                <a:lnTo>
                  <a:pt x="0" y="455650"/>
                </a:lnTo>
                <a:lnTo>
                  <a:pt x="6096" y="455650"/>
                </a:lnTo>
                <a:lnTo>
                  <a:pt x="6096" y="310870"/>
                </a:lnTo>
                <a:lnTo>
                  <a:pt x="6096" y="164579"/>
                </a:lnTo>
                <a:lnTo>
                  <a:pt x="6096" y="6083"/>
                </a:lnTo>
                <a:lnTo>
                  <a:pt x="6096" y="0"/>
                </a:lnTo>
                <a:close/>
              </a:path>
              <a:path w="6093459" h="1644650">
                <a:moveTo>
                  <a:pt x="6092939" y="455663"/>
                </a:moveTo>
                <a:lnTo>
                  <a:pt x="6086843" y="455663"/>
                </a:lnTo>
                <a:lnTo>
                  <a:pt x="6086843" y="601967"/>
                </a:lnTo>
                <a:lnTo>
                  <a:pt x="6086843" y="748271"/>
                </a:lnTo>
                <a:lnTo>
                  <a:pt x="6086843" y="1638287"/>
                </a:lnTo>
                <a:lnTo>
                  <a:pt x="6108" y="1638287"/>
                </a:lnTo>
                <a:lnTo>
                  <a:pt x="6108" y="1644370"/>
                </a:lnTo>
                <a:lnTo>
                  <a:pt x="6086843" y="1644370"/>
                </a:lnTo>
                <a:lnTo>
                  <a:pt x="6092939" y="1644370"/>
                </a:lnTo>
                <a:lnTo>
                  <a:pt x="6092939" y="1638287"/>
                </a:lnTo>
                <a:lnTo>
                  <a:pt x="6092939" y="1478254"/>
                </a:lnTo>
                <a:lnTo>
                  <a:pt x="6092939" y="601967"/>
                </a:lnTo>
                <a:lnTo>
                  <a:pt x="6092939" y="455663"/>
                </a:lnTo>
                <a:close/>
              </a:path>
              <a:path w="6093459" h="1644650">
                <a:moveTo>
                  <a:pt x="6092939" y="0"/>
                </a:moveTo>
                <a:lnTo>
                  <a:pt x="6086856" y="0"/>
                </a:lnTo>
                <a:lnTo>
                  <a:pt x="6108" y="0"/>
                </a:lnTo>
                <a:lnTo>
                  <a:pt x="6108" y="6083"/>
                </a:lnTo>
                <a:lnTo>
                  <a:pt x="6086843" y="6083"/>
                </a:lnTo>
                <a:lnTo>
                  <a:pt x="6086843" y="164579"/>
                </a:lnTo>
                <a:lnTo>
                  <a:pt x="6086843" y="310857"/>
                </a:lnTo>
                <a:lnTo>
                  <a:pt x="6086843" y="455650"/>
                </a:lnTo>
                <a:lnTo>
                  <a:pt x="6092939" y="455650"/>
                </a:lnTo>
                <a:lnTo>
                  <a:pt x="6092939" y="310870"/>
                </a:lnTo>
                <a:lnTo>
                  <a:pt x="6092939" y="164579"/>
                </a:lnTo>
                <a:lnTo>
                  <a:pt x="6092939" y="6083"/>
                </a:lnTo>
                <a:lnTo>
                  <a:pt x="60929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914400" y="7172894"/>
            <a:ext cx="29063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2893060" algn="l"/>
              </a:tabLst>
            </a:pPr>
            <a:r>
              <a:rPr sz="1000" dirty="0">
                <a:latin typeface="Arial"/>
                <a:cs typeface="Arial"/>
              </a:rPr>
              <a:t>Current School: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14800" y="7172894"/>
            <a:ext cx="27374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2724150" algn="l"/>
              </a:tabLst>
            </a:pPr>
            <a:r>
              <a:rPr sz="1000" dirty="0">
                <a:latin typeface="Arial"/>
                <a:cs typeface="Arial"/>
              </a:rPr>
              <a:t>School Address: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14800" y="7624363"/>
            <a:ext cx="2683510" cy="0"/>
          </a:xfrm>
          <a:custGeom>
            <a:avLst/>
            <a:gdLst/>
            <a:ahLst/>
            <a:cxnLst/>
            <a:rect l="l" t="t" r="r" b="b"/>
            <a:pathLst>
              <a:path w="2683509">
                <a:moveTo>
                  <a:pt x="0" y="0"/>
                </a:moveTo>
                <a:lnTo>
                  <a:pt x="2682895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14400" y="7756592"/>
            <a:ext cx="5863590" cy="76136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R="5080" algn="just">
              <a:lnSpc>
                <a:spcPts val="1150"/>
              </a:lnSpc>
              <a:spcBef>
                <a:spcPts val="175"/>
              </a:spcBef>
            </a:pPr>
            <a:r>
              <a:rPr sz="1000" dirty="0">
                <a:latin typeface="Arial"/>
                <a:cs typeface="Arial"/>
              </a:rPr>
              <a:t>I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certify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that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documentation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physical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examination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immunizations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accordance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public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school </a:t>
            </a:r>
            <a:r>
              <a:rPr sz="1000" dirty="0">
                <a:latin typeface="Arial"/>
                <a:cs typeface="Arial"/>
              </a:rPr>
              <a:t>health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requirements,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lead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poisoning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screening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accordance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public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health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requirements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are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on </a:t>
            </a:r>
            <a:r>
              <a:rPr sz="1000" dirty="0">
                <a:latin typeface="Arial"/>
                <a:cs typeface="Arial"/>
              </a:rPr>
              <a:t>file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my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child’s</a:t>
            </a:r>
            <a:r>
              <a:rPr sz="1000" spc="-10" dirty="0">
                <a:latin typeface="Arial"/>
                <a:cs typeface="Arial"/>
              </a:rPr>
              <a:t> school.</a:t>
            </a:r>
            <a:endParaRPr sz="1000" dirty="0"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1065"/>
              </a:spcBef>
              <a:tabLst>
                <a:tab pos="2625090" algn="l"/>
              </a:tabLst>
            </a:pPr>
            <a:r>
              <a:rPr sz="1000" b="1" i="1" dirty="0">
                <a:latin typeface="Arial"/>
                <a:cs typeface="Arial"/>
              </a:rPr>
              <a:t>Parent/Guardian initials</a:t>
            </a:r>
            <a:r>
              <a:rPr sz="1000" dirty="0">
                <a:latin typeface="Arial"/>
                <a:cs typeface="Arial"/>
              </a:rPr>
              <a:t>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02100" y="8942262"/>
            <a:ext cx="24180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04745" algn="l"/>
              </a:tabLst>
            </a:pPr>
            <a:r>
              <a:rPr sz="1000" b="1" dirty="0">
                <a:latin typeface="Arial"/>
                <a:cs typeface="Arial"/>
              </a:rPr>
              <a:t>Child’s Name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2100" y="921763"/>
            <a:ext cx="575310" cy="2669540"/>
          </a:xfrm>
          <a:custGeom>
            <a:avLst/>
            <a:gdLst/>
            <a:ahLst/>
            <a:cxnLst/>
            <a:rect l="l" t="t" r="r" b="b"/>
            <a:pathLst>
              <a:path w="575310" h="2669540">
                <a:moveTo>
                  <a:pt x="575310" y="0"/>
                </a:moveTo>
                <a:lnTo>
                  <a:pt x="0" y="0"/>
                </a:lnTo>
                <a:lnTo>
                  <a:pt x="0" y="19050"/>
                </a:lnTo>
                <a:lnTo>
                  <a:pt x="0" y="95440"/>
                </a:lnTo>
                <a:lnTo>
                  <a:pt x="19050" y="95440"/>
                </a:lnTo>
                <a:lnTo>
                  <a:pt x="38100" y="95440"/>
                </a:lnTo>
                <a:lnTo>
                  <a:pt x="38100" y="2630995"/>
                </a:lnTo>
                <a:lnTo>
                  <a:pt x="537210" y="2630995"/>
                </a:lnTo>
                <a:lnTo>
                  <a:pt x="556260" y="2630995"/>
                </a:lnTo>
                <a:lnTo>
                  <a:pt x="556260" y="2631440"/>
                </a:lnTo>
                <a:lnTo>
                  <a:pt x="480060" y="2631440"/>
                </a:lnTo>
                <a:lnTo>
                  <a:pt x="480060" y="2650490"/>
                </a:lnTo>
                <a:lnTo>
                  <a:pt x="480060" y="2669540"/>
                </a:lnTo>
                <a:lnTo>
                  <a:pt x="575310" y="2669540"/>
                </a:lnTo>
                <a:lnTo>
                  <a:pt x="575310" y="2650490"/>
                </a:lnTo>
                <a:lnTo>
                  <a:pt x="556260" y="2650490"/>
                </a:lnTo>
                <a:lnTo>
                  <a:pt x="556260" y="2650045"/>
                </a:lnTo>
                <a:lnTo>
                  <a:pt x="575310" y="2650045"/>
                </a:lnTo>
                <a:lnTo>
                  <a:pt x="575310" y="19240"/>
                </a:lnTo>
                <a:lnTo>
                  <a:pt x="556260" y="19240"/>
                </a:lnTo>
                <a:lnTo>
                  <a:pt x="556260" y="38100"/>
                </a:lnTo>
                <a:lnTo>
                  <a:pt x="556260" y="38290"/>
                </a:lnTo>
                <a:lnTo>
                  <a:pt x="537210" y="38290"/>
                </a:lnTo>
                <a:lnTo>
                  <a:pt x="38100" y="38290"/>
                </a:lnTo>
                <a:lnTo>
                  <a:pt x="38100" y="38100"/>
                </a:lnTo>
                <a:lnTo>
                  <a:pt x="556260" y="38100"/>
                </a:lnTo>
                <a:lnTo>
                  <a:pt x="556260" y="19240"/>
                </a:lnTo>
                <a:lnTo>
                  <a:pt x="556260" y="19050"/>
                </a:lnTo>
                <a:lnTo>
                  <a:pt x="575310" y="19050"/>
                </a:lnTo>
                <a:lnTo>
                  <a:pt x="575310" y="0"/>
                </a:lnTo>
                <a:close/>
              </a:path>
            </a:pathLst>
          </a:custGeom>
          <a:solidFill>
            <a:srgbClr val="612322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34950" y="1017207"/>
            <a:ext cx="537210" cy="2630805"/>
          </a:xfrm>
          <a:prstGeom prst="rect">
            <a:avLst/>
          </a:prstGeom>
          <a:solidFill>
            <a:srgbClr val="D99493"/>
          </a:solidFill>
          <a:ln w="38100">
            <a:solidFill>
              <a:srgbClr val="F1F1F1"/>
            </a:solidFill>
          </a:ln>
        </p:spPr>
        <p:txBody>
          <a:bodyPr vert="vert270" wrap="square" lIns="0" tIns="106680" rIns="0" bIns="0" rtlCol="0">
            <a:spAutoFit/>
          </a:bodyPr>
          <a:lstStyle/>
          <a:p>
            <a:pPr marL="61214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Calibri"/>
                <a:cs typeface="Calibri"/>
              </a:rPr>
              <a:t>Parental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Signatures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01700" y="9272969"/>
            <a:ext cx="65151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P</a:t>
            </a:r>
            <a:r>
              <a:rPr sz="1100" spc="5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a</a:t>
            </a:r>
            <a:r>
              <a:rPr sz="1100" spc="5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g</a:t>
            </a:r>
            <a:r>
              <a:rPr sz="1100" spc="4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e</a:t>
            </a:r>
            <a:r>
              <a:rPr sz="1100" spc="30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|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xfrm>
            <a:off x="5057647" y="9272969"/>
            <a:ext cx="181419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D1A6AC91-14DA-D7A0-2C89-86636EECB9B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US"/>
              <a:t>P</a:t>
            </a:r>
            <a:r>
              <a:rPr lang="en-US" spc="55"/>
              <a:t> </a:t>
            </a:r>
            <a:r>
              <a:rPr lang="en-US"/>
              <a:t>a</a:t>
            </a:r>
            <a:r>
              <a:rPr lang="en-US" spc="50"/>
              <a:t> </a:t>
            </a:r>
            <a:r>
              <a:rPr lang="en-US"/>
              <a:t>g</a:t>
            </a:r>
            <a:r>
              <a:rPr lang="en-US" spc="45"/>
              <a:t> </a:t>
            </a:r>
            <a:r>
              <a:rPr lang="en-US"/>
              <a:t>e</a:t>
            </a:r>
            <a:r>
              <a:rPr lang="en-US" spc="305"/>
              <a:t> </a:t>
            </a:r>
            <a:r>
              <a:rPr lang="en-US">
                <a:solidFill>
                  <a:srgbClr val="000000"/>
                </a:solidFill>
              </a:rPr>
              <a:t>|</a:t>
            </a:r>
            <a:r>
              <a:rPr lang="en-US" spc="-15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smtClean="0">
                <a:solidFill>
                  <a:srgbClr val="000000"/>
                </a:solidFill>
                <a:latin typeface="Calibri"/>
                <a:cs typeface="Calibri"/>
              </a:rPr>
              <a:t>3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5187" y="580075"/>
            <a:ext cx="6298565" cy="35239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3204" algn="ctr">
              <a:lnSpc>
                <a:spcPct val="100000"/>
              </a:lnSpc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DEVELOPMENTAL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HISTORY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AND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BACKGROUND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INFORMATION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000" dirty="0">
              <a:latin typeface="Arial"/>
              <a:cs typeface="Arial"/>
            </a:endParaRPr>
          </a:p>
          <a:p>
            <a:pPr marL="12700" marR="393065" algn="just">
              <a:lnSpc>
                <a:spcPts val="1150"/>
              </a:lnSpc>
            </a:pPr>
            <a:r>
              <a:rPr sz="1000" dirty="0">
                <a:latin typeface="Arial"/>
                <a:cs typeface="Arial"/>
              </a:rPr>
              <a:t>Regulations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licensed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programs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require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information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file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address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needs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of </a:t>
            </a:r>
            <a:r>
              <a:rPr sz="1000" dirty="0">
                <a:latin typeface="Arial"/>
                <a:cs typeface="Arial"/>
              </a:rPr>
              <a:t>children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while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care.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714115" algn="l"/>
                <a:tab pos="3956685" algn="l"/>
                <a:tab pos="5888990" algn="l"/>
              </a:tabLst>
            </a:pPr>
            <a:r>
              <a:rPr sz="1000" b="1" dirty="0">
                <a:latin typeface="Arial"/>
                <a:cs typeface="Arial"/>
              </a:rPr>
              <a:t>CHILD'S NAME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b="1" u="none" dirty="0">
                <a:latin typeface="Arial"/>
                <a:cs typeface="Arial"/>
              </a:rPr>
              <a:t>	DATE OF BIRTH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"/>
                <a:cs typeface="Arial"/>
              </a:rPr>
              <a:t>*Note: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Please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provide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information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Infants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Toddlers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(marked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*)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appropriate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age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your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child.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DEVELOPMENTAL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HISTORY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ts val="1145"/>
              </a:lnSpc>
              <a:tabLst>
                <a:tab pos="2014855" algn="l"/>
                <a:tab pos="2954655" algn="l"/>
                <a:tab pos="4641215" algn="l"/>
              </a:tabLst>
            </a:pPr>
            <a:r>
              <a:rPr sz="1000" dirty="0">
                <a:latin typeface="Arial"/>
                <a:cs typeface="Arial"/>
              </a:rPr>
              <a:t>*Does your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pull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up?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*Crawl?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*Walk with support?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ts val="1150"/>
              </a:lnSpc>
              <a:spcBef>
                <a:spcPts val="50"/>
              </a:spcBef>
              <a:tabLst>
                <a:tab pos="3175000" algn="l"/>
                <a:tab pos="6256020" algn="l"/>
              </a:tabLst>
            </a:pPr>
            <a:r>
              <a:rPr sz="1000" dirty="0">
                <a:latin typeface="Arial"/>
                <a:cs typeface="Arial"/>
              </a:rPr>
              <a:t>Any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speech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difficulties?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sng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spc="-7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Special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words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to describe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needs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*Any history of colic?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 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ts val="1100"/>
              </a:lnSpc>
              <a:tabLst>
                <a:tab pos="3477260" algn="l"/>
                <a:tab pos="6262370" algn="l"/>
              </a:tabLst>
            </a:pPr>
            <a:r>
              <a:rPr sz="1000" dirty="0">
                <a:latin typeface="Arial"/>
                <a:cs typeface="Arial"/>
              </a:rPr>
              <a:t>*</a:t>
            </a:r>
            <a:r>
              <a:rPr sz="1000" b="1" dirty="0">
                <a:latin typeface="Arial"/>
                <a:cs typeface="Arial"/>
              </a:rPr>
              <a:t>Does your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child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use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pacifier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suck thumb?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*When?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000" b="1" spc="-10" dirty="0">
                <a:latin typeface="Arial"/>
                <a:cs typeface="Arial"/>
              </a:rPr>
              <a:t>HEALTH</a:t>
            </a:r>
            <a:endParaRPr sz="1000" dirty="0">
              <a:latin typeface="Arial"/>
              <a:cs typeface="Arial"/>
            </a:endParaRPr>
          </a:p>
          <a:p>
            <a:pPr marL="12700" marR="69215" algn="just">
              <a:lnSpc>
                <a:spcPct val="95500"/>
              </a:lnSpc>
              <a:tabLst>
                <a:tab pos="6205855" algn="l"/>
              </a:tabLst>
            </a:pPr>
            <a:r>
              <a:rPr sz="1000" u="none" dirty="0">
                <a:latin typeface="Arial"/>
                <a:cs typeface="Arial"/>
              </a:rPr>
              <a:t>Serious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illnesses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and/or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hospitalizations: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Special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physical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conditions, disabilities: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 </a:t>
            </a:r>
            <a:endParaRPr sz="1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95"/>
              </a:spcBef>
            </a:pPr>
            <a:r>
              <a:rPr sz="1000" b="1" dirty="0">
                <a:latin typeface="Arial"/>
                <a:cs typeface="Arial"/>
              </a:rPr>
              <a:t>Allergies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i.e.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asthma,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hay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fever,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insect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bites,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medicine,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food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reactions: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3400" y="4267200"/>
            <a:ext cx="6216650" cy="0"/>
          </a:xfrm>
          <a:custGeom>
            <a:avLst/>
            <a:gdLst/>
            <a:ahLst/>
            <a:cxnLst/>
            <a:rect l="l" t="t" r="r" b="b"/>
            <a:pathLst>
              <a:path w="6216650">
                <a:moveTo>
                  <a:pt x="0" y="0"/>
                </a:moveTo>
                <a:lnTo>
                  <a:pt x="621644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400" y="4572000"/>
            <a:ext cx="6216650" cy="0"/>
          </a:xfrm>
          <a:custGeom>
            <a:avLst/>
            <a:gdLst/>
            <a:ahLst/>
            <a:cxnLst/>
            <a:rect l="l" t="t" r="r" b="b"/>
            <a:pathLst>
              <a:path w="6216650">
                <a:moveTo>
                  <a:pt x="0" y="0"/>
                </a:moveTo>
                <a:lnTo>
                  <a:pt x="6216499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9624" y="4763951"/>
            <a:ext cx="6526976" cy="25513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256020" algn="l"/>
              </a:tabLst>
            </a:pPr>
            <a:r>
              <a:rPr sz="1000" dirty="0">
                <a:latin typeface="Arial"/>
                <a:cs typeface="Arial"/>
              </a:rPr>
              <a:t>Regular medications: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000" b="1" dirty="0">
                <a:latin typeface="Arial"/>
                <a:cs typeface="Arial"/>
              </a:rPr>
              <a:t>EATING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HABITS</a:t>
            </a:r>
            <a:endParaRPr sz="1000" dirty="0">
              <a:latin typeface="Arial"/>
              <a:cs typeface="Arial"/>
            </a:endParaRPr>
          </a:p>
          <a:p>
            <a:pPr marL="95885" indent="-83185">
              <a:lnSpc>
                <a:spcPts val="1175"/>
              </a:lnSpc>
              <a:buChar char="*"/>
              <a:tabLst>
                <a:tab pos="95885" algn="l"/>
                <a:tab pos="3435350" algn="l"/>
                <a:tab pos="4846320" algn="l"/>
                <a:tab pos="6260465" algn="l"/>
              </a:tabLst>
            </a:pPr>
            <a:r>
              <a:rPr sz="1000" dirty="0">
                <a:latin typeface="Arial"/>
                <a:cs typeface="Arial"/>
              </a:rPr>
              <a:t>Does your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eat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 Spoon?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spc="50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Fork?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Hands?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000" b="1" dirty="0">
                <a:latin typeface="Arial"/>
                <a:cs typeface="Arial"/>
              </a:rPr>
              <a:t>TOILET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HABITS</a:t>
            </a:r>
            <a:endParaRPr lang="en-US" sz="1000" b="1" spc="-1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000" dirty="0">
                <a:latin typeface="Arial"/>
                <a:cs typeface="Arial"/>
              </a:rPr>
              <a:t>*Are </a:t>
            </a:r>
            <a:r>
              <a:rPr lang="en-US" sz="1000" dirty="0">
                <a:latin typeface="Arial"/>
                <a:cs typeface="Arial"/>
              </a:rPr>
              <a:t>pull ups or </a:t>
            </a:r>
            <a:r>
              <a:rPr sz="1000" dirty="0">
                <a:latin typeface="Arial"/>
                <a:cs typeface="Arial"/>
              </a:rPr>
              <a:t>diapers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used? </a:t>
            </a:r>
          </a:p>
          <a:p>
            <a:pPr marL="12700">
              <a:lnSpc>
                <a:spcPts val="1150"/>
              </a:lnSpc>
              <a:tabLst>
                <a:tab pos="4650740" algn="l"/>
              </a:tabLst>
            </a:pPr>
            <a:r>
              <a:rPr lang="en-US" sz="1000" dirty="0">
                <a:latin typeface="Arial"/>
                <a:cs typeface="Arial"/>
              </a:rPr>
              <a:t>*Is</a:t>
            </a:r>
            <a:r>
              <a:rPr lang="en-US" sz="1000" spc="-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there a</a:t>
            </a:r>
            <a:r>
              <a:rPr lang="en-US" sz="1000" spc="-1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frequent</a:t>
            </a:r>
            <a:r>
              <a:rPr lang="en-US" sz="1000" spc="-1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occurrence</a:t>
            </a:r>
            <a:r>
              <a:rPr lang="en-US" sz="1000" spc="-1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of diaper</a:t>
            </a:r>
            <a:r>
              <a:rPr lang="en-US" sz="1000" spc="-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rash? </a:t>
            </a:r>
            <a:r>
              <a:rPr lang="en-US"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lang="en-US" sz="1000" dirty="0">
              <a:latin typeface="Arial"/>
              <a:cs typeface="Arial"/>
            </a:endParaRPr>
          </a:p>
          <a:p>
            <a:pPr marL="12700">
              <a:lnSpc>
                <a:spcPts val="1145"/>
              </a:lnSpc>
              <a:tabLst>
                <a:tab pos="1810385" algn="l"/>
                <a:tab pos="3287395" algn="l"/>
                <a:tab pos="3499485" algn="l"/>
                <a:tab pos="4966335" algn="l"/>
                <a:tab pos="6272530" algn="l"/>
              </a:tabLst>
            </a:pPr>
            <a:r>
              <a:rPr sz="1000" dirty="0">
                <a:latin typeface="Arial"/>
                <a:cs typeface="Arial"/>
              </a:rPr>
              <a:t>*Do you use: baby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oil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powder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	lotion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Other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45"/>
              </a:lnSpc>
              <a:tabLst>
                <a:tab pos="2983865" algn="l"/>
                <a:tab pos="5256530" algn="l"/>
              </a:tabLst>
            </a:pPr>
            <a:r>
              <a:rPr sz="1000" dirty="0">
                <a:latin typeface="Arial"/>
                <a:cs typeface="Arial"/>
              </a:rPr>
              <a:t>*Are bowel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movements regular?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spc="500" dirty="0">
                <a:latin typeface="Arial"/>
                <a:cs typeface="Arial"/>
              </a:rPr>
              <a:t> </a:t>
            </a:r>
            <a:endParaRPr lang="en-US" sz="1000" u="none" spc="500" dirty="0">
              <a:latin typeface="Arial"/>
              <a:cs typeface="Arial"/>
            </a:endParaRPr>
          </a:p>
          <a:p>
            <a:pPr marL="12700">
              <a:lnSpc>
                <a:spcPts val="1145"/>
              </a:lnSpc>
              <a:tabLst>
                <a:tab pos="2983865" algn="l"/>
                <a:tab pos="5256530" algn="l"/>
              </a:tabLst>
            </a:pPr>
            <a:r>
              <a:rPr sz="1000" dirty="0">
                <a:latin typeface="Arial"/>
                <a:cs typeface="Arial"/>
              </a:rPr>
              <a:t>*Is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there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problem with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diarrhea?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Constipation?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50"/>
              </a:lnSpc>
              <a:tabLst>
                <a:tab pos="2983865" algn="l"/>
              </a:tabLst>
            </a:pPr>
            <a:r>
              <a:rPr sz="1000" dirty="0">
                <a:latin typeface="Arial"/>
                <a:cs typeface="Arial"/>
              </a:rPr>
              <a:t>*Has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toilet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training been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attempted?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75"/>
              </a:lnSpc>
            </a:pPr>
            <a:r>
              <a:rPr sz="1000" dirty="0">
                <a:latin typeface="Arial"/>
                <a:cs typeface="Arial"/>
              </a:rPr>
              <a:t>*Please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describe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any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particular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procedure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used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your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program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r>
              <a:rPr sz="1000" u="none" dirty="0">
                <a:latin typeface="Arial"/>
                <a:cs typeface="Arial"/>
              </a:rPr>
              <a:t>How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does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your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child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indicate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bathroom needs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(include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special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words):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  <a:tabLst>
                <a:tab pos="6367780" algn="l"/>
              </a:tabLst>
            </a:pPr>
            <a:r>
              <a:rPr lang="en-US" sz="1000" dirty="0">
                <a:latin typeface="Arial"/>
                <a:cs typeface="Arial"/>
              </a:rPr>
              <a:t>* </a:t>
            </a:r>
            <a:r>
              <a:rPr sz="1000" dirty="0">
                <a:latin typeface="Arial"/>
                <a:cs typeface="Arial"/>
              </a:rPr>
              <a:t>Is your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ever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reluctant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use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bathroom?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</a:t>
            </a:r>
            <a:endParaRPr lang="en-US" sz="1000" u="none" dirty="0">
              <a:latin typeface="Arial"/>
              <a:cs typeface="Arial"/>
            </a:endParaRPr>
          </a:p>
          <a:p>
            <a:pPr marL="12700" marR="5080">
              <a:lnSpc>
                <a:spcPts val="1150"/>
              </a:lnSpc>
              <a:tabLst>
                <a:tab pos="6367780" algn="l"/>
              </a:tabLst>
            </a:pPr>
            <a:r>
              <a:rPr lang="en-US" sz="1000" dirty="0">
                <a:latin typeface="Arial"/>
                <a:cs typeface="Arial"/>
              </a:rPr>
              <a:t>* </a:t>
            </a:r>
            <a:r>
              <a:rPr sz="1000" u="none" dirty="0">
                <a:latin typeface="Arial"/>
                <a:cs typeface="Arial"/>
              </a:rPr>
              <a:t>Does the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child have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accidents?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5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4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17" name="object 17"/>
          <p:cNvSpPr txBox="1"/>
          <p:nvPr/>
        </p:nvSpPr>
        <p:spPr>
          <a:xfrm>
            <a:off x="615186" y="7652060"/>
            <a:ext cx="2890014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93515" algn="l"/>
              </a:tabLst>
            </a:pPr>
            <a:r>
              <a:rPr sz="1000" dirty="0">
                <a:latin typeface="Arial"/>
                <a:cs typeface="Arial"/>
              </a:rPr>
              <a:t>Parent/Guardian </a:t>
            </a:r>
            <a:r>
              <a:rPr lang="en-US" sz="1000" dirty="0">
                <a:latin typeface="Arial"/>
                <a:cs typeface="Arial"/>
              </a:rPr>
              <a:t>Initials</a:t>
            </a:r>
            <a:r>
              <a:rPr sz="1000" dirty="0">
                <a:latin typeface="Arial"/>
                <a:cs typeface="Arial"/>
              </a:rPr>
              <a:t>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43D8330D-809B-0341-A735-F6860950CBD0}"/>
              </a:ext>
            </a:extLst>
          </p:cNvPr>
          <p:cNvSpPr/>
          <p:nvPr/>
        </p:nvSpPr>
        <p:spPr>
          <a:xfrm flipV="1">
            <a:off x="2266950" y="5867400"/>
            <a:ext cx="3829050" cy="76200"/>
          </a:xfrm>
          <a:custGeom>
            <a:avLst/>
            <a:gdLst/>
            <a:ahLst/>
            <a:cxnLst/>
            <a:rect l="l" t="t" r="r" b="b"/>
            <a:pathLst>
              <a:path w="6216650">
                <a:moveTo>
                  <a:pt x="0" y="0"/>
                </a:moveTo>
                <a:lnTo>
                  <a:pt x="621644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32246"/>
            <a:ext cx="5969000" cy="6778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Emergency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Card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Information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160"/>
              </a:lnSpc>
              <a:spcBef>
                <a:spcPts val="1170"/>
              </a:spcBef>
            </a:pPr>
            <a:r>
              <a:rPr sz="1000" b="1" dirty="0">
                <a:latin typeface="Arial"/>
                <a:cs typeface="Arial"/>
              </a:rPr>
              <a:t>REMINDER</a:t>
            </a:r>
            <a:r>
              <a:rPr sz="1000" b="1" spc="9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: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This</a:t>
            </a:r>
            <a:r>
              <a:rPr sz="1000" b="1" i="1" spc="9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emergency</a:t>
            </a:r>
            <a:r>
              <a:rPr sz="1000" b="1" i="1" spc="9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card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information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is</a:t>
            </a:r>
            <a:r>
              <a:rPr sz="1000" b="1" i="1" spc="10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for</a:t>
            </a:r>
            <a:r>
              <a:rPr sz="1000" b="1" i="1" spc="9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the</a:t>
            </a:r>
            <a:r>
              <a:rPr sz="1000" b="1" i="1" spc="9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educator’s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first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aid</a:t>
            </a:r>
            <a:r>
              <a:rPr sz="1000" b="1" i="1" spc="10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kit.</a:t>
            </a:r>
            <a:r>
              <a:rPr sz="1000" b="1" i="1" spc="9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The</a:t>
            </a:r>
            <a:r>
              <a:rPr sz="1000" b="1" i="1" spc="9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educator(s) </a:t>
            </a:r>
            <a:r>
              <a:rPr sz="1000" b="1" i="1" dirty="0">
                <a:latin typeface="Arial"/>
                <a:cs typeface="Arial"/>
              </a:rPr>
              <a:t>must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take</a:t>
            </a:r>
            <a:r>
              <a:rPr sz="1000" b="1" i="1" spc="-2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first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aid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materials</a:t>
            </a:r>
            <a:r>
              <a:rPr sz="1000" b="1" i="1" spc="-2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when</a:t>
            </a:r>
            <a:r>
              <a:rPr sz="1000" b="1" i="1" spc="-1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leaving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the</a:t>
            </a:r>
            <a:r>
              <a:rPr sz="1000" b="1" i="1" spc="-20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child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dirty="0">
                <a:latin typeface="Arial"/>
                <a:cs typeface="Arial"/>
              </a:rPr>
              <a:t>care</a:t>
            </a:r>
            <a:r>
              <a:rPr sz="1000" b="1" i="1" spc="-20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premises.</a:t>
            </a:r>
            <a:endParaRPr sz="1000" dirty="0">
              <a:latin typeface="Arial"/>
              <a:cs typeface="Arial"/>
            </a:endParaRPr>
          </a:p>
          <a:p>
            <a:pPr marL="12700" marR="7620">
              <a:lnSpc>
                <a:spcPts val="2300"/>
              </a:lnSpc>
              <a:spcBef>
                <a:spcPts val="225"/>
              </a:spcBef>
              <a:tabLst>
                <a:tab pos="2774950" algn="l"/>
                <a:tab pos="5888355" algn="l"/>
                <a:tab pos="5952490" algn="l"/>
              </a:tabLst>
            </a:pPr>
            <a:r>
              <a:rPr sz="1000" dirty="0">
                <a:latin typeface="Arial"/>
                <a:cs typeface="Arial"/>
              </a:rPr>
              <a:t>Child's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Name: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Date of Birth: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Child's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Home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Address: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  <a:tabLst>
                <a:tab pos="2907030" algn="l"/>
                <a:tab pos="5922010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Phone: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80"/>
              </a:lnSpc>
              <a:spcBef>
                <a:spcPts val="1080"/>
              </a:spcBef>
            </a:pPr>
            <a:r>
              <a:rPr sz="1000" b="1" dirty="0">
                <a:latin typeface="Arial"/>
                <a:cs typeface="Arial"/>
              </a:rPr>
              <a:t>Instructions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Reach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Parent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Guardian</a:t>
            </a:r>
            <a:endParaRPr sz="1000" dirty="0">
              <a:latin typeface="Arial"/>
              <a:cs typeface="Arial"/>
            </a:endParaRPr>
          </a:p>
          <a:p>
            <a:pPr marL="116839" marR="53340" indent="-107950">
              <a:lnSpc>
                <a:spcPts val="1150"/>
              </a:lnSpc>
              <a:spcBef>
                <a:spcPts val="65"/>
              </a:spcBef>
              <a:buSzPct val="90000"/>
              <a:buAutoNum type="arabicPeriod"/>
              <a:tabLst>
                <a:tab pos="469900" algn="l"/>
                <a:tab pos="5906770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	(Name,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Address,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Home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Cell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Phone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spc="-25" dirty="0">
                <a:latin typeface="Arial"/>
                <a:cs typeface="Arial"/>
              </a:rPr>
              <a:t>#)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1000" dirty="0">
              <a:latin typeface="Arial"/>
              <a:cs typeface="Arial"/>
            </a:endParaRPr>
          </a:p>
          <a:p>
            <a:pPr marL="116839" marR="53340" indent="-107950">
              <a:lnSpc>
                <a:spcPts val="1150"/>
              </a:lnSpc>
              <a:buSzPct val="90000"/>
              <a:buAutoNum type="arabicPeriod"/>
              <a:tabLst>
                <a:tab pos="469900" algn="l"/>
                <a:tab pos="5906770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	(Name,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Address,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Home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Cell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Phone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spc="-25" dirty="0">
                <a:latin typeface="Arial"/>
                <a:cs typeface="Arial"/>
              </a:rPr>
              <a:t>#)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80"/>
              </a:lnSpc>
            </a:pPr>
            <a:r>
              <a:rPr sz="1000" b="1" dirty="0">
                <a:latin typeface="Arial"/>
                <a:cs typeface="Arial"/>
              </a:rPr>
              <a:t>Contact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Information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for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Physician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Health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Care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Professional</a:t>
            </a:r>
            <a:endParaRPr sz="1000" dirty="0">
              <a:latin typeface="Arial"/>
              <a:cs typeface="Arial"/>
            </a:endParaRPr>
          </a:p>
          <a:p>
            <a:pPr marL="151765" marR="85090" indent="-139065">
              <a:lnSpc>
                <a:spcPts val="1150"/>
              </a:lnSpc>
              <a:spcBef>
                <a:spcPts val="60"/>
              </a:spcBef>
              <a:buAutoNum type="arabicPeriod"/>
              <a:tabLst>
                <a:tab pos="469900" algn="l"/>
                <a:tab pos="5875020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	(Physician’s</a:t>
            </a:r>
            <a:r>
              <a:rPr sz="1000" u="none" spc="-2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Name,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Address,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Phone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spc="-25" dirty="0">
                <a:latin typeface="Arial"/>
                <a:cs typeface="Arial"/>
              </a:rPr>
              <a:t>#)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80"/>
              </a:lnSpc>
            </a:pPr>
            <a:r>
              <a:rPr sz="1000" b="1" dirty="0">
                <a:latin typeface="Arial"/>
                <a:cs typeface="Arial"/>
              </a:rPr>
              <a:t>Emergency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Contact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Person(s)</a:t>
            </a:r>
            <a:endParaRPr sz="1000" dirty="0">
              <a:latin typeface="Arial"/>
              <a:cs typeface="Arial"/>
            </a:endParaRPr>
          </a:p>
          <a:p>
            <a:pPr marL="151765" marR="86995" indent="-139065">
              <a:lnSpc>
                <a:spcPts val="1150"/>
              </a:lnSpc>
              <a:spcBef>
                <a:spcPts val="65"/>
              </a:spcBef>
              <a:buAutoNum type="arabicPeriod"/>
              <a:tabLst>
                <a:tab pos="469900" algn="l"/>
                <a:tab pos="5873115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	(Name,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Address,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Home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Cell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Phone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spc="-25" dirty="0">
                <a:latin typeface="Arial"/>
                <a:cs typeface="Arial"/>
              </a:rPr>
              <a:t>#)</a:t>
            </a:r>
            <a:endParaRPr sz="1000" dirty="0">
              <a:latin typeface="Arial"/>
              <a:cs typeface="Arial"/>
            </a:endParaRPr>
          </a:p>
          <a:p>
            <a:pPr marL="151765" marR="85725" indent="-139065">
              <a:lnSpc>
                <a:spcPts val="1150"/>
              </a:lnSpc>
              <a:spcBef>
                <a:spcPts val="1140"/>
              </a:spcBef>
              <a:buAutoNum type="arabicPeriod"/>
              <a:tabLst>
                <a:tab pos="469900" algn="l"/>
                <a:tab pos="5874385" algn="l"/>
              </a:tabLst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	(Name,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Address,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Home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Cell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Phone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spc="-25" dirty="0">
                <a:latin typeface="Arial"/>
                <a:cs typeface="Arial"/>
              </a:rPr>
              <a:t>#)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latin typeface="Arial"/>
                <a:cs typeface="Arial"/>
              </a:rPr>
              <a:t>Emergency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Medical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Treatment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75"/>
              </a:lnSpc>
              <a:spcBef>
                <a:spcPts val="1100"/>
              </a:spcBef>
              <a:tabLst>
                <a:tab pos="5010785" algn="l"/>
              </a:tabLst>
            </a:pPr>
            <a:r>
              <a:rPr sz="1000" dirty="0">
                <a:latin typeface="Arial"/>
                <a:cs typeface="Arial"/>
              </a:rPr>
              <a:t>I hereby give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permission to</a:t>
            </a:r>
            <a:endParaRPr sz="1000" dirty="0">
              <a:latin typeface="Arial"/>
              <a:cs typeface="Arial"/>
            </a:endParaRPr>
          </a:p>
          <a:p>
            <a:pPr marL="1841500">
              <a:lnSpc>
                <a:spcPts val="1175"/>
              </a:lnSpc>
            </a:pPr>
            <a:r>
              <a:rPr sz="1000" dirty="0">
                <a:latin typeface="Arial"/>
                <a:cs typeface="Arial"/>
              </a:rPr>
              <a:t>(Name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 </a:t>
            </a:r>
            <a:r>
              <a:rPr sz="1000" spc="-10" dirty="0">
                <a:latin typeface="Arial"/>
                <a:cs typeface="Arial"/>
              </a:rPr>
              <a:t>educator/assistant)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75"/>
              </a:lnSpc>
              <a:spcBef>
                <a:spcPts val="1105"/>
              </a:spcBef>
              <a:tabLst>
                <a:tab pos="5926455" algn="l"/>
              </a:tabLst>
            </a:pPr>
            <a:r>
              <a:rPr sz="1000" dirty="0">
                <a:latin typeface="Arial"/>
                <a:cs typeface="Arial"/>
              </a:rPr>
              <a:t>administer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basic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first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aid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and/or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CPR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 my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4127500">
              <a:lnSpc>
                <a:spcPts val="1175"/>
              </a:lnSpc>
            </a:pPr>
            <a:r>
              <a:rPr sz="1000" spc="-10" dirty="0">
                <a:latin typeface="Arial"/>
                <a:cs typeface="Arial"/>
              </a:rPr>
              <a:t>(Name)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75"/>
              </a:lnSpc>
              <a:spcBef>
                <a:spcPts val="1095"/>
              </a:spcBef>
              <a:tabLst>
                <a:tab pos="3936365" algn="l"/>
              </a:tabLst>
            </a:pPr>
            <a:r>
              <a:rPr sz="1000" dirty="0">
                <a:latin typeface="Arial"/>
                <a:cs typeface="Arial"/>
              </a:rPr>
              <a:t>and/or take my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,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to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hospital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for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medical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treatment</a:t>
            </a:r>
            <a:endParaRPr sz="1000" dirty="0">
              <a:latin typeface="Arial"/>
              <a:cs typeface="Arial"/>
            </a:endParaRPr>
          </a:p>
          <a:p>
            <a:pPr marL="1841500">
              <a:lnSpc>
                <a:spcPts val="1175"/>
              </a:lnSpc>
            </a:pPr>
            <a:r>
              <a:rPr sz="1000" spc="-10" dirty="0">
                <a:latin typeface="Arial"/>
                <a:cs typeface="Arial"/>
              </a:rPr>
              <a:t>(Name)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000" dirty="0">
                <a:latin typeface="Arial"/>
                <a:cs typeface="Arial"/>
              </a:rPr>
              <a:t>when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cannot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reached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when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delay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would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dangerous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my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child's</a:t>
            </a:r>
            <a:r>
              <a:rPr sz="1000" spc="-10" dirty="0">
                <a:latin typeface="Arial"/>
                <a:cs typeface="Arial"/>
              </a:rPr>
              <a:t> health.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52600" y="7623414"/>
            <a:ext cx="2753360" cy="0"/>
          </a:xfrm>
          <a:custGeom>
            <a:avLst/>
            <a:gdLst/>
            <a:ahLst/>
            <a:cxnLst/>
            <a:rect l="l" t="t" r="r" b="b"/>
            <a:pathLst>
              <a:path w="2753360">
                <a:moveTo>
                  <a:pt x="0" y="0"/>
                </a:moveTo>
                <a:lnTo>
                  <a:pt x="2752972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6102" y="7628741"/>
            <a:ext cx="1920875" cy="45719"/>
          </a:xfrm>
          <a:custGeom>
            <a:avLst/>
            <a:gdLst/>
            <a:ahLst/>
            <a:cxnLst/>
            <a:rect l="l" t="t" r="r" b="b"/>
            <a:pathLst>
              <a:path w="2682875">
                <a:moveTo>
                  <a:pt x="0" y="0"/>
                </a:moveTo>
                <a:lnTo>
                  <a:pt x="26824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76300" y="7445614"/>
            <a:ext cx="9569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Parent/Guardian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5892" y="7457822"/>
            <a:ext cx="292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Date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8200" y="7725506"/>
            <a:ext cx="5948680" cy="10553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Medical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Insurance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Information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(Optional)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ct val="95700"/>
              </a:lnSpc>
              <a:tabLst>
                <a:tab pos="5885180" algn="l"/>
                <a:tab pos="5917565" algn="l"/>
              </a:tabLst>
            </a:pPr>
            <a:r>
              <a:rPr sz="1000" dirty="0">
                <a:latin typeface="Arial"/>
                <a:cs typeface="Arial"/>
              </a:rPr>
              <a:t>Subscriber's</a:t>
            </a:r>
            <a:r>
              <a:rPr sz="1000" spc="-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Name: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Type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of</a:t>
            </a:r>
            <a:r>
              <a:rPr sz="1000" u="none" spc="-10" dirty="0">
                <a:latin typeface="Arial"/>
                <a:cs typeface="Arial"/>
              </a:rPr>
              <a:t> Insurance: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sng" spc="-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Policy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Number: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spc="50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[</a:t>
            </a:r>
            <a:r>
              <a:rPr sz="1000" u="none" spc="254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]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Copy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of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insurance </a:t>
            </a:r>
            <a:r>
              <a:rPr sz="1000" u="none" spc="-20" dirty="0">
                <a:latin typeface="Arial"/>
                <a:cs typeface="Arial"/>
              </a:rPr>
              <a:t>card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50"/>
              </a:lnSpc>
              <a:tabLst>
                <a:tab pos="5912485" algn="l"/>
              </a:tabLst>
            </a:pPr>
            <a:r>
              <a:rPr sz="1000" dirty="0">
                <a:latin typeface="Arial"/>
                <a:cs typeface="Arial"/>
              </a:rPr>
              <a:t>Other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pertinent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medical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information: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3701" y="8915400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1161" y="9067800"/>
            <a:ext cx="5933440" cy="0"/>
          </a:xfrm>
          <a:custGeom>
            <a:avLst/>
            <a:gdLst/>
            <a:ahLst/>
            <a:cxnLst/>
            <a:rect l="l" t="t" r="r" b="b"/>
            <a:pathLst>
              <a:path w="5933440">
                <a:moveTo>
                  <a:pt x="0" y="0"/>
                </a:moveTo>
                <a:lnTo>
                  <a:pt x="5933157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5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654685" y="457200"/>
            <a:ext cx="5980430" cy="18415"/>
          </a:xfrm>
          <a:custGeom>
            <a:avLst/>
            <a:gdLst/>
            <a:ahLst/>
            <a:cxnLst/>
            <a:rect l="l" t="t" r="r" b="b"/>
            <a:pathLst>
              <a:path w="5980430" h="18414">
                <a:moveTo>
                  <a:pt x="5980163" y="0"/>
                </a:moveTo>
                <a:lnTo>
                  <a:pt x="0" y="0"/>
                </a:lnTo>
                <a:lnTo>
                  <a:pt x="0" y="18275"/>
                </a:lnTo>
                <a:lnTo>
                  <a:pt x="5980163" y="18275"/>
                </a:lnTo>
                <a:lnTo>
                  <a:pt x="59801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11962" y="668894"/>
            <a:ext cx="5974080" cy="3028393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algn="just">
              <a:lnSpc>
                <a:spcPts val="1610"/>
              </a:lnSpc>
              <a:spcBef>
                <a:spcPts val="215"/>
              </a:spcBef>
            </a:pPr>
            <a:r>
              <a:rPr sz="1400" b="1" dirty="0">
                <a:latin typeface="Arial"/>
                <a:cs typeface="Arial"/>
              </a:rPr>
              <a:t>Permission</a:t>
            </a:r>
            <a:r>
              <a:rPr sz="1400" b="1" spc="2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-</a:t>
            </a:r>
            <a:r>
              <a:rPr sz="1400" b="1" spc="2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(Transport</a:t>
            </a:r>
            <a:r>
              <a:rPr sz="1400" b="1" spc="2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2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Medical</a:t>
            </a:r>
            <a:r>
              <a:rPr sz="1400" b="1" spc="229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Facility</a:t>
            </a:r>
            <a:r>
              <a:rPr sz="1400" b="1" spc="20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and</a:t>
            </a:r>
            <a:r>
              <a:rPr sz="1400" b="1" spc="2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Receive</a:t>
            </a:r>
            <a:r>
              <a:rPr sz="1400" b="1" spc="229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Emergency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Medical</a:t>
            </a:r>
            <a:r>
              <a:rPr sz="14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Treatment)</a:t>
            </a:r>
            <a:endParaRPr sz="1400" dirty="0">
              <a:latin typeface="Arial"/>
              <a:cs typeface="Arial"/>
            </a:endParaRPr>
          </a:p>
          <a:p>
            <a:pPr marL="12700" marR="11430" algn="just">
              <a:lnSpc>
                <a:spcPts val="1160"/>
              </a:lnSpc>
              <a:spcBef>
                <a:spcPts val="1125"/>
              </a:spcBef>
            </a:pPr>
            <a:r>
              <a:rPr sz="1000" b="1" dirty="0">
                <a:latin typeface="Arial"/>
                <a:cs typeface="Arial"/>
              </a:rPr>
              <a:t>Medical</a:t>
            </a:r>
            <a:r>
              <a:rPr sz="1000" b="1" spc="10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Emergency</a:t>
            </a:r>
            <a:r>
              <a:rPr sz="1000" b="1" spc="9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Treatment</a:t>
            </a:r>
            <a:r>
              <a:rPr sz="1000" b="1" spc="1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(Department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Early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Education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recommends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checking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with </a:t>
            </a:r>
            <a:r>
              <a:rPr sz="1000" dirty="0">
                <a:latin typeface="Arial"/>
                <a:cs typeface="Arial"/>
              </a:rPr>
              <a:t>your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local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hospital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about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acceptability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statement)</a:t>
            </a:r>
            <a:endParaRPr sz="1000" dirty="0">
              <a:latin typeface="Arial"/>
              <a:cs typeface="Arial"/>
            </a:endParaRPr>
          </a:p>
          <a:p>
            <a:pPr marL="927100" marR="172085" indent="-914400">
              <a:lnSpc>
                <a:spcPts val="1150"/>
              </a:lnSpc>
              <a:spcBef>
                <a:spcPts val="1145"/>
              </a:spcBef>
              <a:tabLst>
                <a:tab pos="3209925" algn="l"/>
              </a:tabLst>
            </a:pPr>
            <a:r>
              <a:rPr sz="1000" dirty="0">
                <a:latin typeface="Arial"/>
                <a:cs typeface="Arial"/>
              </a:rPr>
              <a:t>I, hereby give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permission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to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administer basic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first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aid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and/or </a:t>
            </a:r>
            <a:r>
              <a:rPr sz="1000" u="none" spc="-10" dirty="0">
                <a:latin typeface="Arial"/>
                <a:cs typeface="Arial"/>
              </a:rPr>
              <a:t>(educator/assistant)</a:t>
            </a:r>
            <a:endParaRPr sz="1000" dirty="0">
              <a:latin typeface="Arial"/>
              <a:cs typeface="Arial"/>
            </a:endParaRPr>
          </a:p>
          <a:p>
            <a:pPr marL="12700" marR="307975">
              <a:lnSpc>
                <a:spcPts val="2290"/>
              </a:lnSpc>
              <a:spcBef>
                <a:spcPts val="240"/>
              </a:spcBef>
              <a:tabLst>
                <a:tab pos="3074670" algn="l"/>
              </a:tabLst>
            </a:pPr>
            <a:r>
              <a:rPr sz="1000" dirty="0">
                <a:latin typeface="Arial"/>
                <a:cs typeface="Arial"/>
              </a:rPr>
              <a:t>CPR to my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,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and/or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take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my</a:t>
            </a:r>
            <a:r>
              <a:rPr sz="1000" u="none" spc="-3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child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to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 hospital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for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medical </a:t>
            </a:r>
            <a:r>
              <a:rPr sz="1000" u="none" dirty="0">
                <a:latin typeface="Arial"/>
                <a:cs typeface="Arial"/>
              </a:rPr>
              <a:t>treatment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when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cannot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be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reached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or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when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delay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would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be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dangerous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to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my</a:t>
            </a:r>
            <a:r>
              <a:rPr sz="1000" u="none" spc="-4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child's</a:t>
            </a:r>
            <a:r>
              <a:rPr sz="1000" u="none" spc="-10" dirty="0">
                <a:latin typeface="Arial"/>
                <a:cs typeface="Arial"/>
              </a:rPr>
              <a:t> health.</a:t>
            </a:r>
            <a:endParaRPr sz="1000" dirty="0">
              <a:latin typeface="Arial"/>
              <a:cs typeface="Arial"/>
            </a:endParaRPr>
          </a:p>
          <a:p>
            <a:pPr marL="12700" algn="just">
              <a:tabLst>
                <a:tab pos="2755265" algn="l"/>
              </a:tabLst>
            </a:pPr>
            <a:r>
              <a:rPr lang="en-US" sz="1000" b="1" dirty="0">
                <a:latin typeface="Arial"/>
                <a:cs typeface="Arial"/>
              </a:rPr>
              <a:t>Topical</a:t>
            </a:r>
            <a:r>
              <a:rPr lang="en-US" sz="1000" b="1" spc="105" dirty="0">
                <a:latin typeface="Arial"/>
                <a:cs typeface="Arial"/>
              </a:rPr>
              <a:t> </a:t>
            </a:r>
            <a:r>
              <a:rPr lang="en-US" sz="1000" b="1" dirty="0">
                <a:latin typeface="Arial"/>
                <a:cs typeface="Arial"/>
              </a:rPr>
              <a:t>Medication/Ointments</a:t>
            </a:r>
            <a:r>
              <a:rPr lang="en-US" sz="1000" b="1" spc="12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(Please</a:t>
            </a:r>
            <a:r>
              <a:rPr lang="en-US" sz="1000" spc="13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list</a:t>
            </a:r>
            <a:r>
              <a:rPr lang="en-US" sz="1000" spc="12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only</a:t>
            </a:r>
            <a:r>
              <a:rPr lang="en-US" sz="1000" spc="10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those</a:t>
            </a:r>
            <a:r>
              <a:rPr lang="en-US" sz="1000" spc="12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medications/ointments</a:t>
            </a:r>
            <a:r>
              <a:rPr lang="en-US" sz="1000" spc="12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which</a:t>
            </a:r>
            <a:r>
              <a:rPr lang="en-US" sz="1000" spc="14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you</a:t>
            </a:r>
            <a:r>
              <a:rPr lang="en-US" sz="1000" spc="13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will</a:t>
            </a:r>
            <a:r>
              <a:rPr lang="en-US" sz="1000" spc="12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allow</a:t>
            </a:r>
            <a:r>
              <a:rPr lang="en-US" sz="1000" spc="114" dirty="0">
                <a:latin typeface="Arial"/>
                <a:cs typeface="Arial"/>
              </a:rPr>
              <a:t> </a:t>
            </a:r>
            <a:r>
              <a:rPr lang="en-US" sz="1000" spc="-25" dirty="0">
                <a:latin typeface="Arial"/>
                <a:cs typeface="Arial"/>
              </a:rPr>
              <a:t>the </a:t>
            </a:r>
            <a:r>
              <a:rPr lang="en-US" sz="1000" dirty="0">
                <a:latin typeface="Arial"/>
                <a:cs typeface="Arial"/>
              </a:rPr>
              <a:t>educator(s)</a:t>
            </a:r>
            <a:r>
              <a:rPr lang="en-US" sz="1000" spc="19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to</a:t>
            </a:r>
            <a:r>
              <a:rPr lang="en-US" sz="1000" spc="18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administer</a:t>
            </a:r>
            <a:r>
              <a:rPr lang="en-US" sz="1000" spc="19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to</a:t>
            </a:r>
            <a:r>
              <a:rPr lang="en-US" sz="1000" spc="20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your</a:t>
            </a:r>
            <a:r>
              <a:rPr lang="en-US" sz="1000" spc="19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child's</a:t>
            </a:r>
            <a:r>
              <a:rPr lang="en-US" sz="1000" spc="19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skin):</a:t>
            </a:r>
            <a:r>
              <a:rPr lang="en-US" sz="1000" spc="19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Ex:</a:t>
            </a:r>
            <a:r>
              <a:rPr lang="en-US" sz="1000" spc="19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sunscreen,</a:t>
            </a:r>
            <a:r>
              <a:rPr lang="en-US" sz="1000" spc="204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insect</a:t>
            </a:r>
            <a:r>
              <a:rPr lang="en-US" sz="1000" spc="18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repellent</a:t>
            </a:r>
            <a:r>
              <a:rPr lang="en-US" sz="1000" spc="200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(bug</a:t>
            </a:r>
            <a:r>
              <a:rPr lang="en-US" sz="1000" spc="185" dirty="0">
                <a:latin typeface="Arial"/>
                <a:cs typeface="Arial"/>
              </a:rPr>
              <a:t> </a:t>
            </a:r>
            <a:r>
              <a:rPr lang="en-US" sz="1000" dirty="0">
                <a:latin typeface="Arial"/>
                <a:cs typeface="Arial"/>
              </a:rPr>
              <a:t>spray),</a:t>
            </a:r>
            <a:r>
              <a:rPr lang="en-US" sz="1000" spc="190" dirty="0">
                <a:latin typeface="Arial"/>
                <a:cs typeface="Arial"/>
              </a:rPr>
              <a:t> </a:t>
            </a:r>
            <a:r>
              <a:rPr lang="en-US" sz="1000" spc="-10" dirty="0">
                <a:latin typeface="Arial"/>
                <a:cs typeface="Arial"/>
              </a:rPr>
              <a:t>diapering ointment.</a:t>
            </a:r>
            <a:endParaRPr lang="en-US"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755265" algn="l"/>
              </a:tabLst>
            </a:pPr>
            <a:endParaRPr lang="en-US" sz="1000" dirty="0">
              <a:latin typeface="Arial"/>
              <a:cs typeface="Arial"/>
            </a:endParaRPr>
          </a:p>
          <a:p>
            <a:pPr marL="12700">
              <a:tabLst>
                <a:tab pos="1828800" algn="l"/>
              </a:tabLst>
            </a:pPr>
            <a:r>
              <a:rPr lang="en-US" sz="1000" dirty="0">
                <a:latin typeface="Arial"/>
                <a:cs typeface="Arial"/>
              </a:rPr>
              <a:t>________________	__________________                 _______________</a:t>
            </a:r>
          </a:p>
          <a:p>
            <a:pPr marL="12700">
              <a:tabLst>
                <a:tab pos="2755265" algn="l"/>
              </a:tabLst>
            </a:pPr>
            <a:endParaRPr lang="en-US"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828800" algn="l"/>
              </a:tabLst>
            </a:pPr>
            <a:r>
              <a:rPr lang="en-US" sz="1000" dirty="0">
                <a:latin typeface="Arial"/>
                <a:cs typeface="Arial"/>
              </a:rPr>
              <a:t>________________ 	________________	________________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340995" y="4069838"/>
            <a:ext cx="2911474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Parent/Guardian</a:t>
            </a:r>
            <a:r>
              <a:rPr sz="1000" spc="-6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Signature</a:t>
            </a:r>
            <a:r>
              <a:rPr lang="en-US" sz="1000" spc="-10" dirty="0">
                <a:latin typeface="Arial"/>
                <a:cs typeface="Arial"/>
              </a:rPr>
              <a:t>__________________________________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6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/>
              <a:t>SUNFLOWER SEED ACADEMY EnrollmentPacket20252801</a:t>
            </a:r>
            <a:endParaRPr spc="-10" dirty="0"/>
          </a:p>
        </p:txBody>
      </p:sp>
      <p:sp>
        <p:nvSpPr>
          <p:cNvPr id="25" name="object 25"/>
          <p:cNvSpPr txBox="1"/>
          <p:nvPr/>
        </p:nvSpPr>
        <p:spPr>
          <a:xfrm>
            <a:off x="4114800" y="4229817"/>
            <a:ext cx="16764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Date</a:t>
            </a:r>
            <a:r>
              <a:rPr lang="en-US" sz="1000" spc="-20" dirty="0">
                <a:latin typeface="Arial"/>
                <a:cs typeface="Arial"/>
              </a:rPr>
              <a:t>____________________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2914" y="4650043"/>
            <a:ext cx="278955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31670" algn="l"/>
              </a:tabLst>
            </a:pPr>
            <a:r>
              <a:rPr sz="1000" b="1" dirty="0">
                <a:latin typeface="Arial"/>
                <a:cs typeface="Arial"/>
              </a:rPr>
              <a:t>Child’s Name </a:t>
            </a:r>
            <a:r>
              <a:rPr lang="en-US" sz="1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_____________________________________       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E22AAA4-16E0-8DC1-4AFF-0C98E464306E}"/>
              </a:ext>
            </a:extLst>
          </p:cNvPr>
          <p:cNvSpPr txBox="1"/>
          <p:nvPr/>
        </p:nvSpPr>
        <p:spPr>
          <a:xfrm>
            <a:off x="1611947" y="5668603"/>
            <a:ext cx="3886200" cy="29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ts val="1610"/>
              </a:lnSpc>
              <a:spcBef>
                <a:spcPts val="215"/>
              </a:spcBef>
            </a:pPr>
            <a:r>
              <a:rPr lang="en-US" sz="1800" b="1" dirty="0">
                <a:highlight>
                  <a:srgbClr val="00FF00"/>
                </a:highlight>
                <a:latin typeface="Arial"/>
                <a:cs typeface="Arial"/>
              </a:rPr>
              <a:t>NEXT PAGE</a:t>
            </a:r>
            <a:endParaRPr lang="en-US" sz="1800" dirty="0">
              <a:highlight>
                <a:srgbClr val="00FF00"/>
              </a:highligh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35296"/>
            <a:ext cx="5969635" cy="40665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625" algn="just">
              <a:lnSpc>
                <a:spcPts val="1175"/>
              </a:lnSpc>
              <a:spcBef>
                <a:spcPts val="95"/>
              </a:spcBef>
              <a:tabLst>
                <a:tab pos="5634355" algn="l"/>
              </a:tabLst>
            </a:pPr>
            <a:r>
              <a:rPr sz="1000" dirty="0">
                <a:latin typeface="Arial"/>
                <a:cs typeface="Arial"/>
              </a:rPr>
              <a:t>Dear Physician: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R="528320" algn="ctr">
              <a:lnSpc>
                <a:spcPts val="1175"/>
              </a:lnSpc>
            </a:pPr>
            <a:r>
              <a:rPr sz="1000" dirty="0">
                <a:latin typeface="Arial"/>
                <a:cs typeface="Arial"/>
              </a:rPr>
              <a:t>(Child's</a:t>
            </a:r>
            <a:r>
              <a:rPr sz="1000" spc="-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Name)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ts val="1150"/>
              </a:lnSpc>
            </a:pPr>
            <a:r>
              <a:rPr sz="1000" dirty="0">
                <a:latin typeface="Arial"/>
                <a:cs typeface="Arial"/>
              </a:rPr>
              <a:t>is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enrolled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family child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home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which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licensed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by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Department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Early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Education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Care.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Department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Early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Education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Care’s</a:t>
            </a:r>
            <a:r>
              <a:rPr sz="1000" spc="1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regulations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require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time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admission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written </a:t>
            </a:r>
            <a:r>
              <a:rPr sz="1000" dirty="0">
                <a:latin typeface="Arial"/>
                <a:cs typeface="Arial"/>
              </a:rPr>
              <a:t>statement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physician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evidence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each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child's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annual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physical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examination,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immunizations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and </a:t>
            </a:r>
            <a:r>
              <a:rPr sz="1000" dirty="0">
                <a:latin typeface="Arial"/>
                <a:cs typeface="Arial"/>
              </a:rPr>
              <a:t>lead</a:t>
            </a:r>
            <a:r>
              <a:rPr sz="1000" spc="1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screening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accordance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with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Department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Public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Health's</a:t>
            </a:r>
            <a:r>
              <a:rPr sz="1000" spc="1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recommended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schedules.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prompt </a:t>
            </a:r>
            <a:r>
              <a:rPr sz="1000" dirty="0">
                <a:latin typeface="Arial"/>
                <a:cs typeface="Arial"/>
              </a:rPr>
              <a:t>response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appreciated.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 marL="12700" marR="6350" algn="just">
              <a:lnSpc>
                <a:spcPts val="1150"/>
              </a:lnSpc>
            </a:pPr>
            <a:r>
              <a:rPr sz="1000" dirty="0">
                <a:latin typeface="Arial"/>
                <a:cs typeface="Arial"/>
              </a:rPr>
              <a:t>Evidence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of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physical</a:t>
            </a:r>
            <a:r>
              <a:rPr sz="1000" spc="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exam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is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valid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one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(1)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year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from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date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was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examined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must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be </a:t>
            </a:r>
            <a:r>
              <a:rPr sz="1000" dirty="0">
                <a:latin typeface="Arial"/>
                <a:cs typeface="Arial"/>
              </a:rPr>
              <a:t>renewed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annually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thereafter.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1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IDENTIFICATION</a:t>
            </a:r>
            <a:endParaRPr sz="1400" dirty="0">
              <a:latin typeface="Arial"/>
              <a:cs typeface="Arial"/>
            </a:endParaRPr>
          </a:p>
          <a:p>
            <a:pPr marL="12700" marR="46990">
              <a:lnSpc>
                <a:spcPct val="191800"/>
              </a:lnSpc>
              <a:spcBef>
                <a:spcPts val="1150"/>
              </a:spcBef>
              <a:tabLst>
                <a:tab pos="3568065" algn="l"/>
                <a:tab pos="3937000" algn="l"/>
                <a:tab pos="5857875" algn="l"/>
                <a:tab pos="5892800" algn="l"/>
              </a:tabLst>
            </a:pPr>
            <a:r>
              <a:rPr sz="1000" dirty="0">
                <a:latin typeface="Arial"/>
                <a:cs typeface="Arial"/>
              </a:rPr>
              <a:t>Name of Child: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Date of Birth: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2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Address: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Phone #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r>
              <a:rPr sz="1000" u="none" dirty="0">
                <a:latin typeface="Arial"/>
                <a:cs typeface="Arial"/>
              </a:rPr>
              <a:t> Name of Parents: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	</a:t>
            </a:r>
            <a:r>
              <a:rPr sz="1000" u="sng" spc="-1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Address: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	</a:t>
            </a:r>
            <a:r>
              <a:rPr sz="1000" u="sng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 Date of Examination of Child: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	</a:t>
            </a:r>
            <a:r>
              <a:rPr sz="1000" u="none" dirty="0">
                <a:latin typeface="Arial"/>
                <a:cs typeface="Arial"/>
              </a:rPr>
              <a:t> What</a:t>
            </a:r>
            <a:r>
              <a:rPr sz="1000" u="none" spc="-2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is</a:t>
            </a:r>
            <a:r>
              <a:rPr sz="1000" u="none" spc="-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your</a:t>
            </a:r>
            <a:r>
              <a:rPr sz="1000" u="none" spc="-1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opinion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concerning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the</a:t>
            </a:r>
            <a:r>
              <a:rPr sz="1000" u="none" spc="-2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child's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general</a:t>
            </a:r>
            <a:r>
              <a:rPr sz="1000" u="none" spc="-30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health</a:t>
            </a:r>
            <a:r>
              <a:rPr sz="1000" u="none" spc="-15" dirty="0">
                <a:latin typeface="Arial"/>
                <a:cs typeface="Arial"/>
              </a:rPr>
              <a:t> </a:t>
            </a:r>
            <a:r>
              <a:rPr sz="1000" u="none" dirty="0">
                <a:latin typeface="Arial"/>
                <a:cs typeface="Arial"/>
              </a:rPr>
              <a:t>and</a:t>
            </a:r>
            <a:r>
              <a:rPr sz="1000" u="none" spc="-20" dirty="0">
                <a:latin typeface="Arial"/>
                <a:cs typeface="Arial"/>
              </a:rPr>
              <a:t> </a:t>
            </a:r>
            <a:r>
              <a:rPr sz="1000" u="none" spc="-10" dirty="0">
                <a:latin typeface="Arial"/>
                <a:cs typeface="Arial"/>
              </a:rPr>
              <a:t>appearance: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4567216"/>
            <a:ext cx="5861050" cy="0"/>
          </a:xfrm>
          <a:custGeom>
            <a:avLst/>
            <a:gdLst/>
            <a:ahLst/>
            <a:cxnLst/>
            <a:rect l="l" t="t" r="r" b="b"/>
            <a:pathLst>
              <a:path w="5861050">
                <a:moveTo>
                  <a:pt x="0" y="0"/>
                </a:moveTo>
                <a:lnTo>
                  <a:pt x="5860627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400" y="4713521"/>
            <a:ext cx="5861050" cy="0"/>
          </a:xfrm>
          <a:custGeom>
            <a:avLst/>
            <a:gdLst/>
            <a:ahLst/>
            <a:cxnLst/>
            <a:rect l="l" t="t" r="r" b="b"/>
            <a:pathLst>
              <a:path w="5861050">
                <a:moveTo>
                  <a:pt x="0" y="0"/>
                </a:moveTo>
                <a:lnTo>
                  <a:pt x="5860627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4400" y="4859825"/>
            <a:ext cx="5861050" cy="0"/>
          </a:xfrm>
          <a:custGeom>
            <a:avLst/>
            <a:gdLst/>
            <a:ahLst/>
            <a:cxnLst/>
            <a:rect l="l" t="t" r="r" b="b"/>
            <a:pathLst>
              <a:path w="5861050">
                <a:moveTo>
                  <a:pt x="0" y="0"/>
                </a:moveTo>
                <a:lnTo>
                  <a:pt x="5860947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1700" y="4992054"/>
            <a:ext cx="5669280" cy="1169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669665" algn="l"/>
                <a:tab pos="4488180" algn="l"/>
                <a:tab pos="5356860" algn="l"/>
              </a:tabLst>
            </a:pPr>
            <a:r>
              <a:rPr sz="1000" dirty="0">
                <a:latin typeface="Arial"/>
                <a:cs typeface="Arial"/>
              </a:rPr>
              <a:t>Has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been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screened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lead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poisoning?</a:t>
            </a:r>
            <a:r>
              <a:rPr sz="1000" dirty="0">
                <a:latin typeface="Arial"/>
                <a:cs typeface="Arial"/>
              </a:rPr>
              <a:t>	Yes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 No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800" b="1" dirty="0">
                <a:latin typeface="Arial"/>
                <a:cs typeface="Arial"/>
              </a:rPr>
              <a:t>(*At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least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one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(1)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time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between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ages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9-</a:t>
            </a:r>
            <a:r>
              <a:rPr sz="800" b="1" dirty="0">
                <a:latin typeface="Arial"/>
                <a:cs typeface="Arial"/>
              </a:rPr>
              <a:t>12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months;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Annually-</a:t>
            </a:r>
            <a:r>
              <a:rPr sz="800" b="1" dirty="0">
                <a:latin typeface="Arial"/>
                <a:cs typeface="Arial"/>
              </a:rPr>
              <a:t>Ages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2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&amp;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3;</a:t>
            </a:r>
            <a:r>
              <a:rPr sz="800" b="1" spc="-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at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Age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4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if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High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Risk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for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Lead</a:t>
            </a:r>
            <a:r>
              <a:rPr sz="800" b="1" spc="-2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Poisoning)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340610" algn="l"/>
              </a:tabLst>
            </a:pPr>
            <a:r>
              <a:rPr sz="1000" dirty="0">
                <a:latin typeface="Arial"/>
                <a:cs typeface="Arial"/>
              </a:rPr>
              <a:t>If Yes, date screened: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ts val="1140"/>
              </a:lnSpc>
            </a:pPr>
            <a:r>
              <a:rPr sz="1000" dirty="0">
                <a:latin typeface="Arial"/>
                <a:cs typeface="Arial"/>
              </a:rPr>
              <a:t>Does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have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any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disabilities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or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chronic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medical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problems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(allergies,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limited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vision,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etc.)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which </a:t>
            </a:r>
            <a:r>
              <a:rPr sz="1000" dirty="0">
                <a:latin typeface="Arial"/>
                <a:cs typeface="Arial"/>
              </a:rPr>
              <a:t>require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special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consideration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or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by</a:t>
            </a:r>
            <a:r>
              <a:rPr sz="1000" spc="-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care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educator?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If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so,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please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detail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below: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14400" y="6290863"/>
            <a:ext cx="5932805" cy="0"/>
          </a:xfrm>
          <a:custGeom>
            <a:avLst/>
            <a:gdLst/>
            <a:ahLst/>
            <a:cxnLst/>
            <a:rect l="l" t="t" r="r" b="b"/>
            <a:pathLst>
              <a:path w="5932805">
                <a:moveTo>
                  <a:pt x="0" y="0"/>
                </a:moveTo>
                <a:lnTo>
                  <a:pt x="5932267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400" y="6437167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400" y="6583471"/>
            <a:ext cx="5933440" cy="0"/>
          </a:xfrm>
          <a:custGeom>
            <a:avLst/>
            <a:gdLst/>
            <a:ahLst/>
            <a:cxnLst/>
            <a:rect l="l" t="t" r="r" b="b"/>
            <a:pathLst>
              <a:path w="5933440">
                <a:moveTo>
                  <a:pt x="0" y="0"/>
                </a:moveTo>
                <a:lnTo>
                  <a:pt x="5933130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1700" y="6860479"/>
            <a:ext cx="5934710" cy="616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46854" algn="l"/>
                <a:tab pos="5375275" algn="l"/>
              </a:tabLst>
            </a:pPr>
            <a:r>
              <a:rPr sz="1000" dirty="0">
                <a:latin typeface="Arial"/>
                <a:cs typeface="Arial"/>
              </a:rPr>
              <a:t>Physician's Signature: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00" u="none" dirty="0">
                <a:latin typeface="Arial"/>
                <a:cs typeface="Arial"/>
              </a:rPr>
              <a:t>Date: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921375" algn="l"/>
              </a:tabLst>
            </a:pPr>
            <a:r>
              <a:rPr sz="1000" dirty="0">
                <a:latin typeface="Arial"/>
                <a:cs typeface="Arial"/>
              </a:rPr>
              <a:t>Comments: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14400" y="7606069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14400" y="7750854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4400" y="7897159"/>
            <a:ext cx="5930900" cy="0"/>
          </a:xfrm>
          <a:custGeom>
            <a:avLst/>
            <a:gdLst/>
            <a:ahLst/>
            <a:cxnLst/>
            <a:rect l="l" t="t" r="r" b="b"/>
            <a:pathLst>
              <a:path w="5930900">
                <a:moveTo>
                  <a:pt x="0" y="0"/>
                </a:moveTo>
                <a:lnTo>
                  <a:pt x="5930704" y="0"/>
                </a:lnTo>
              </a:path>
            </a:pathLst>
          </a:custGeom>
          <a:ln w="79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66800" y="8013446"/>
            <a:ext cx="5930900" cy="11227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endParaRPr lang="en-US" sz="1000" b="1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endParaRPr lang="en-US" sz="1000" b="1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Arial"/>
                <a:cs typeface="Arial"/>
              </a:rPr>
              <a:t>Please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return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this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form and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lang="en-US" sz="1000" spc="-15" dirty="0">
                <a:latin typeface="Arial"/>
                <a:cs typeface="Arial"/>
              </a:rPr>
              <a:t>a copy of the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child’s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immunization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record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t</a:t>
            </a:r>
            <a:r>
              <a:rPr sz="1000" spc="-25" dirty="0">
                <a:latin typeface="Arial"/>
                <a:cs typeface="Arial"/>
              </a:rPr>
              <a:t>o:</a:t>
            </a:r>
            <a:endParaRPr lang="en-US" sz="1000" spc="-2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endParaRPr lang="en-US" sz="1000" spc="-2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1400" spc="-25" dirty="0">
                <a:latin typeface="Arial"/>
                <a:cs typeface="Arial"/>
              </a:rPr>
              <a:t>Brittany Celestino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1400" spc="-25" dirty="0">
                <a:latin typeface="Arial"/>
                <a:cs typeface="Arial"/>
              </a:rPr>
              <a:t>69 Rainville Ave, Fitchburg MA 01420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P</a:t>
            </a:r>
            <a:r>
              <a:rPr spc="55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g</a:t>
            </a:r>
            <a:r>
              <a:rPr spc="45" dirty="0"/>
              <a:t> </a:t>
            </a:r>
            <a:r>
              <a:rPr dirty="0"/>
              <a:t>e</a:t>
            </a:r>
            <a:r>
              <a:rPr spc="305" dirty="0"/>
              <a:t> </a:t>
            </a:r>
            <a:r>
              <a:rPr dirty="0">
                <a:solidFill>
                  <a:srgbClr val="000000"/>
                </a:solidFill>
              </a:rPr>
              <a:t>|</a:t>
            </a:r>
            <a:r>
              <a:rPr spc="-15"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b="1" spc="-50" dirty="0">
                <a:solidFill>
                  <a:srgbClr val="000000"/>
                </a:solidFill>
                <a:latin typeface="Calibri"/>
                <a:cs typeface="Calibri"/>
              </a:rPr>
              <a:t>7</a:t>
            </a:fld>
            <a:endParaRPr b="1" spc="-5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pc="-10" dirty="0"/>
              <a:t>SUNFLOWER SEED ACADEMY EnrollmentPacket20252801</a:t>
            </a:r>
            <a:endParaRPr spc="-10" dirty="0"/>
          </a:p>
        </p:txBody>
      </p:sp>
      <p:sp>
        <p:nvSpPr>
          <p:cNvPr id="20" name="object 17">
            <a:extLst>
              <a:ext uri="{FF2B5EF4-FFF2-40B4-BE49-F238E27FC236}">
                <a16:creationId xmlns:a16="http://schemas.microsoft.com/office/drawing/2014/main" id="{8C0865F4-B663-89D5-028C-E70309506B5A}"/>
              </a:ext>
            </a:extLst>
          </p:cNvPr>
          <p:cNvSpPr txBox="1"/>
          <p:nvPr/>
        </p:nvSpPr>
        <p:spPr>
          <a:xfrm>
            <a:off x="899160" y="7100152"/>
            <a:ext cx="48895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93515" algn="l"/>
              </a:tabLst>
            </a:pPr>
            <a:r>
              <a:rPr sz="1000" dirty="0">
                <a:latin typeface="Arial"/>
                <a:cs typeface="Arial"/>
              </a:rPr>
              <a:t>Parent/Guardian Signature: </a:t>
            </a:r>
            <a:r>
              <a:rPr sz="10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1" name="object 17">
            <a:extLst>
              <a:ext uri="{FF2B5EF4-FFF2-40B4-BE49-F238E27FC236}">
                <a16:creationId xmlns:a16="http://schemas.microsoft.com/office/drawing/2014/main" id="{AC91FBAB-6A15-42F4-362F-F1DC113308D1}"/>
              </a:ext>
            </a:extLst>
          </p:cNvPr>
          <p:cNvSpPr txBox="1"/>
          <p:nvPr/>
        </p:nvSpPr>
        <p:spPr>
          <a:xfrm>
            <a:off x="1732915" y="8070685"/>
            <a:ext cx="4006850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3993515" algn="l"/>
              </a:tabLst>
            </a:pPr>
            <a:r>
              <a:rPr lang="en-US" sz="1400" b="1" dirty="0">
                <a:latin typeface="Arial"/>
                <a:cs typeface="Arial"/>
              </a:rPr>
              <a:t>IMMUNIZATION RECORDS </a:t>
            </a:r>
            <a:r>
              <a:rPr lang="en-US" sz="1400" b="1" spc="-20" dirty="0">
                <a:latin typeface="Arial"/>
                <a:cs typeface="Arial"/>
              </a:rPr>
              <a:t>NEEDED</a:t>
            </a: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15736</TotalTime>
  <Words>1912</Words>
  <Application>Microsoft Office PowerPoint</Application>
  <PresentationFormat>Custom</PresentationFormat>
  <Paragraphs>199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Early Education and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glefebvr</dc:creator>
  <cp:lastModifiedBy>Brittany A</cp:lastModifiedBy>
  <cp:revision>1</cp:revision>
  <cp:lastPrinted>2025-01-28T18:38:48Z</cp:lastPrinted>
  <dcterms:created xsi:type="dcterms:W3CDTF">2025-01-27T16:03:06Z</dcterms:created>
  <dcterms:modified xsi:type="dcterms:W3CDTF">2025-02-07T17:54:05Z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2011-04-06T00:00:00Z</vt:filetime>
  </property>
  <property fmtid="{D5CDD505-2E9C-101B-9397-08002B2CF9AE}" pid="3" name="Creator">
    <vt:lpwstr>Acrobat PDFMaker 8.1 for Word</vt:lpwstr>
  </property>
  <property fmtid="{D5CDD505-2E9C-101B-9397-08002B2CF9AE}" pid="4" name="LastSaved">
    <vt:filetime>2025-01-27T00:00:00Z</vt:filetime>
  </property>
  <property fmtid="{D5CDD505-2E9C-101B-9397-08002B2CF9AE}" pid="5" name="Producer">
    <vt:lpwstr>Adobe PDF Library 8.0</vt:lpwstr>
  </property>
</Properties>
</file>